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93" r:id="rId5"/>
    <p:sldId id="294" r:id="rId6"/>
    <p:sldId id="278" r:id="rId7"/>
    <p:sldId id="289" r:id="rId8"/>
    <p:sldId id="292" r:id="rId9"/>
    <p:sldId id="280" r:id="rId10"/>
    <p:sldId id="287" r:id="rId11"/>
    <p:sldId id="299" r:id="rId12"/>
    <p:sldId id="263" r:id="rId13"/>
    <p:sldId id="266" r:id="rId14"/>
    <p:sldId id="275" r:id="rId15"/>
    <p:sldId id="265" r:id="rId16"/>
    <p:sldId id="277" r:id="rId17"/>
    <p:sldId id="259" r:id="rId18"/>
    <p:sldId id="261" r:id="rId19"/>
    <p:sldId id="291" r:id="rId20"/>
    <p:sldId id="298" r:id="rId21"/>
    <p:sldId id="295" r:id="rId22"/>
    <p:sldId id="296" r:id="rId23"/>
    <p:sldId id="303" r:id="rId24"/>
    <p:sldId id="300" r:id="rId25"/>
    <p:sldId id="301" r:id="rId26"/>
    <p:sldId id="302"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28" d="100"/>
          <a:sy n="128" d="100"/>
        </p:scale>
        <p:origin x="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0B6B6D-D68D-4565-B155-9F1913B518D9}" type="datetimeFigureOut">
              <a:rPr lang="en-IN" smtClean="0"/>
              <a:t>30/10/23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D73A7C-452E-405B-B813-67731DC9F6A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45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B6B6D-D68D-4565-B155-9F1913B518D9}" type="datetimeFigureOut">
              <a:rPr lang="en-IN" smtClean="0"/>
              <a:t>30/10/23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3550270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B6B6D-D68D-4565-B155-9F1913B518D9}" type="datetimeFigureOut">
              <a:rPr lang="en-IN" smtClean="0"/>
              <a:t>30/10/23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230929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42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0B6B6D-D68D-4565-B155-9F1913B518D9}" type="datetimeFigureOut">
              <a:rPr lang="en-IN" smtClean="0"/>
              <a:t>30/10/23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226792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0B6B6D-D68D-4565-B155-9F1913B518D9}" type="datetimeFigureOut">
              <a:rPr lang="en-IN" smtClean="0"/>
              <a:t>30/10/23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D73A7C-452E-405B-B813-67731DC9F6A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79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0B6B6D-D68D-4565-B155-9F1913B518D9}" type="datetimeFigureOut">
              <a:rPr lang="en-IN" smtClean="0"/>
              <a:t>30/10/23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419003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0B6B6D-D68D-4565-B155-9F1913B518D9}" type="datetimeFigureOut">
              <a:rPr lang="en-IN" smtClean="0"/>
              <a:t>30/10/23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65005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B6B6D-D68D-4565-B155-9F1913B518D9}" type="datetimeFigureOut">
              <a:rPr lang="en-IN" smtClean="0"/>
              <a:t>30/10/23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163245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60B6B6D-D68D-4565-B155-9F1913B518D9}" type="datetimeFigureOut">
              <a:rPr lang="en-IN" smtClean="0"/>
              <a:t>30/10/23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264412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60B6B6D-D68D-4565-B155-9F1913B518D9}" type="datetimeFigureOut">
              <a:rPr lang="en-IN" smtClean="0"/>
              <a:t>30/10/23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D73A7C-452E-405B-B813-67731DC9F6A4}" type="slidenum">
              <a:rPr lang="en-IN" smtClean="0"/>
              <a:t>‹#›</a:t>
            </a:fld>
            <a:endParaRPr lang="en-IN"/>
          </a:p>
        </p:txBody>
      </p:sp>
    </p:spTree>
    <p:extLst>
      <p:ext uri="{BB962C8B-B14F-4D97-AF65-F5344CB8AC3E}">
        <p14:creationId xmlns:p14="http://schemas.microsoft.com/office/powerpoint/2010/main" val="107290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0B6B6D-D68D-4565-B155-9F1913B518D9}" type="datetimeFigureOut">
              <a:rPr lang="en-IN" smtClean="0"/>
              <a:t>30/10/23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D73A7C-452E-405B-B813-67731DC9F6A4}" type="slidenum">
              <a:rPr lang="en-IN" smtClean="0"/>
              <a:t>‹#›</a:t>
            </a:fld>
            <a:endParaRPr lang="en-IN"/>
          </a:p>
        </p:txBody>
      </p:sp>
    </p:spTree>
    <p:extLst>
      <p:ext uri="{BB962C8B-B14F-4D97-AF65-F5344CB8AC3E}">
        <p14:creationId xmlns:p14="http://schemas.microsoft.com/office/powerpoint/2010/main" val="3491313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0B6B6D-D68D-4565-B155-9F1913B518D9}" type="datetimeFigureOut">
              <a:rPr lang="en-IN" smtClean="0"/>
              <a:t>30/10/23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D73A7C-452E-405B-B813-67731DC9F6A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264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hyperlink" Target="https://www.pluralsight.com/cloud-guru/browse?q=aws" TargetMode="External"/><Relationship Id="rId7" Type="http://schemas.openxmlformats.org/officeDocument/2006/relationships/hyperlink" Target="https://www.oreilly.com/live-events/aws-certified-cloud-practitioner-exam-crash-course/0636920252948/0636920087164/"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www.udemy.com/courses/search/?src=ukw&amp;q=aws" TargetMode="External"/><Relationship Id="rId5" Type="http://schemas.openxmlformats.org/officeDocument/2006/relationships/hyperlink" Target="https://skillbuilder.aws/getstarted" TargetMode="External"/><Relationship Id="rId4" Type="http://schemas.openxmlformats.org/officeDocument/2006/relationships/hyperlink" Target="https://aws.amazon.com/training/?nc2=sb_t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free/?sc_icampaign=acq_aws_takeover-abandoner&amp;sc_ichannel=ha&amp;sc_icontent=awssm-1524&amp;sc_iplace=ed&amp;trk=ha_awssm-1524&amp;all-free-tier.sort-by=item.additionalFields.SortRank&amp;all-free-tier.sort-order=asc&amp;awsf.Free%20Tier%20Types=*all&amp;awsf.Free%20Tier%20Categories=*all" TargetMode="Externa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of a cloud with a smile&#10;&#10;Description automatically generated">
            <a:extLst>
              <a:ext uri="{FF2B5EF4-FFF2-40B4-BE49-F238E27FC236}">
                <a16:creationId xmlns:a16="http://schemas.microsoft.com/office/drawing/2014/main" id="{B8A5C1D7-4F30-26D8-8BA5-08C0D94A7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2606" y="683728"/>
            <a:ext cx="3648723" cy="1919506"/>
          </a:xfrm>
          <a:prstGeom prst="rect">
            <a:avLst/>
          </a:prstGeom>
        </p:spPr>
      </p:pic>
      <p:sp>
        <p:nvSpPr>
          <p:cNvPr id="4" name="Rectangle 3">
            <a:extLst>
              <a:ext uri="{FF2B5EF4-FFF2-40B4-BE49-F238E27FC236}">
                <a16:creationId xmlns:a16="http://schemas.microsoft.com/office/drawing/2014/main" id="{49D7A3B7-152D-FCBB-B5C9-F6F1E30888D1}"/>
              </a:ext>
            </a:extLst>
          </p:cNvPr>
          <p:cNvSpPr/>
          <p:nvPr/>
        </p:nvSpPr>
        <p:spPr>
          <a:xfrm>
            <a:off x="1231745" y="3038240"/>
            <a:ext cx="9728510" cy="1200329"/>
          </a:xfrm>
          <a:prstGeom prst="rect">
            <a:avLst/>
          </a:prstGeom>
          <a:noFill/>
        </p:spPr>
        <p:txBody>
          <a:bodyPr wrap="square" lIns="91440" tIns="45720" rIns="91440" bIns="45720">
            <a:spAutoFit/>
          </a:bodyPr>
          <a:lstStyle/>
          <a:p>
            <a:pPr algn="ctr"/>
            <a:r>
              <a:rPr lang="en-US" sz="7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Web Services</a:t>
            </a:r>
          </a:p>
        </p:txBody>
      </p:sp>
    </p:spTree>
    <p:extLst>
      <p:ext uri="{BB962C8B-B14F-4D97-AF65-F5344CB8AC3E}">
        <p14:creationId xmlns:p14="http://schemas.microsoft.com/office/powerpoint/2010/main" val="80715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DC06FE4-3E05-0942-31DB-23A71B2EA57E}"/>
              </a:ext>
            </a:extLst>
          </p:cNvPr>
          <p:cNvCxnSpPr/>
          <p:nvPr/>
        </p:nvCxnSpPr>
        <p:spPr>
          <a:xfrm>
            <a:off x="3879541" y="0"/>
            <a:ext cx="0" cy="632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F2A274A-CE4E-80CD-A685-8C7A59A51778}"/>
              </a:ext>
            </a:extLst>
          </p:cNvPr>
          <p:cNvCxnSpPr/>
          <p:nvPr/>
        </p:nvCxnSpPr>
        <p:spPr>
          <a:xfrm>
            <a:off x="8009137" y="0"/>
            <a:ext cx="0" cy="632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916F09-6D25-0EBB-ECDA-F88CD8CF05B0}"/>
              </a:ext>
            </a:extLst>
          </p:cNvPr>
          <p:cNvCxnSpPr/>
          <p:nvPr/>
        </p:nvCxnSpPr>
        <p:spPr>
          <a:xfrm>
            <a:off x="0" y="945491"/>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0D1BDA-143C-F018-1684-F9117920B74A}"/>
              </a:ext>
            </a:extLst>
          </p:cNvPr>
          <p:cNvSpPr txBox="1"/>
          <p:nvPr/>
        </p:nvSpPr>
        <p:spPr>
          <a:xfrm>
            <a:off x="667303" y="564170"/>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 Aurora</a:t>
            </a: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5E6868-9912-9D8D-B0AF-73AF0E0E300C}"/>
              </a:ext>
            </a:extLst>
          </p:cNvPr>
          <p:cNvSpPr txBox="1"/>
          <p:nvPr/>
        </p:nvSpPr>
        <p:spPr>
          <a:xfrm>
            <a:off x="8917617" y="576159"/>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 RedShift</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D8E1249-55BE-B3E5-7F96-76FDD9B66A62}"/>
              </a:ext>
            </a:extLst>
          </p:cNvPr>
          <p:cNvSpPr txBox="1"/>
          <p:nvPr/>
        </p:nvSpPr>
        <p:spPr>
          <a:xfrm>
            <a:off x="4702206" y="565053"/>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RDS</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74E135D-71AC-6D13-A1D1-3D5B13DAEFD5}"/>
              </a:ext>
            </a:extLst>
          </p:cNvPr>
          <p:cNvSpPr txBox="1"/>
          <p:nvPr/>
        </p:nvSpPr>
        <p:spPr>
          <a:xfrm>
            <a:off x="-7401" y="979219"/>
            <a:ext cx="3817394" cy="5693866"/>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Scalability:  </a:t>
            </a:r>
          </a:p>
          <a:p>
            <a:r>
              <a:rPr lang="en-US" sz="1200" b="0" i="0" dirty="0">
                <a:solidFill>
                  <a:srgbClr val="374151"/>
                </a:solidFill>
                <a:effectLst/>
                <a:latin typeface="Times New Roman" panose="02020603050405020304" pitchFamily="18" charset="0"/>
                <a:cs typeface="Times New Roman" panose="02020603050405020304" pitchFamily="18" charset="0"/>
              </a:rPr>
              <a:t>Provides read scalability with Aurora Replicas and can automatically split read traffic across replicas. It can also automatically scale storage.</a:t>
            </a:r>
          </a:p>
          <a:p>
            <a:endParaRPr lang="en-US" sz="1200" dirty="0">
              <a:solidFill>
                <a:srgbClr val="374151"/>
              </a:solidFill>
              <a:latin typeface="Times New Roman" panose="02020603050405020304" pitchFamily="18" charset="0"/>
              <a:cs typeface="Times New Roman" panose="02020603050405020304" pitchFamily="18" charset="0"/>
            </a:endParaRPr>
          </a:p>
          <a:p>
            <a:pPr algn="l"/>
            <a:r>
              <a:rPr lang="en-US" sz="1200" b="1" i="0" dirty="0">
                <a:solidFill>
                  <a:srgbClr val="374151"/>
                </a:solidFill>
                <a:effectLst/>
                <a:latin typeface="Times New Roman" panose="02020603050405020304" pitchFamily="18" charset="0"/>
                <a:cs typeface="Times New Roman" panose="02020603050405020304" pitchFamily="18" charset="0"/>
              </a:rPr>
              <a:t>Performance</a:t>
            </a:r>
            <a:r>
              <a:rPr lang="en-US" sz="1200" b="0" i="0" dirty="0">
                <a:solidFill>
                  <a:srgbClr val="374151"/>
                </a:solidFill>
                <a:effectLst/>
                <a:latin typeface="Times New Roman" panose="02020603050405020304" pitchFamily="18" charset="0"/>
                <a:cs typeface="Times New Roman" panose="02020603050405020304" pitchFamily="18" charset="0"/>
              </a:rPr>
              <a:t>:</a:t>
            </a:r>
          </a:p>
          <a:p>
            <a:pPr algn="l"/>
            <a:r>
              <a:rPr lang="en-US" sz="1200" dirty="0">
                <a:solidFill>
                  <a:srgbClr val="374151"/>
                </a:solidFill>
                <a:latin typeface="Times New Roman" panose="02020603050405020304" pitchFamily="18" charset="0"/>
                <a:cs typeface="Times New Roman" panose="02020603050405020304" pitchFamily="18" charset="0"/>
              </a:rPr>
              <a:t>Offers </a:t>
            </a:r>
            <a:r>
              <a:rPr lang="en-US" sz="1200" b="0" i="0" dirty="0">
                <a:solidFill>
                  <a:srgbClr val="374151"/>
                </a:solidFill>
                <a:effectLst/>
                <a:latin typeface="Times New Roman" panose="02020603050405020304" pitchFamily="18" charset="0"/>
                <a:cs typeface="Times New Roman" panose="02020603050405020304" pitchFamily="18" charset="0"/>
              </a:rPr>
              <a:t>high performance with the ability to automatically replicate data across multiple Availability Zones. </a:t>
            </a:r>
          </a:p>
          <a:p>
            <a:pPr algn="l"/>
            <a:r>
              <a:rPr lang="en-US" sz="1200" b="1" i="0" dirty="0">
                <a:solidFill>
                  <a:srgbClr val="374151"/>
                </a:solidFill>
                <a:effectLst/>
                <a:latin typeface="Times New Roman" panose="02020603050405020304" pitchFamily="18" charset="0"/>
                <a:cs typeface="Times New Roman" panose="02020603050405020304" pitchFamily="18" charset="0"/>
              </a:rPr>
              <a:t>It is known for low latency and high throughput.</a:t>
            </a:r>
          </a:p>
          <a:p>
            <a:pPr algn="l"/>
            <a:endParaRPr lang="en-IN" sz="1200" b="1" dirty="0">
              <a:latin typeface="Times New Roman" panose="02020603050405020304" pitchFamily="18" charset="0"/>
              <a:cs typeface="Times New Roman" panose="02020603050405020304" pitchFamily="18" charset="0"/>
            </a:endParaRPr>
          </a:p>
          <a:p>
            <a:pPr algn="l"/>
            <a:r>
              <a:rPr lang="en-US" sz="1200" b="1" i="0" dirty="0">
                <a:solidFill>
                  <a:srgbClr val="374151"/>
                </a:solidFill>
                <a:effectLst/>
                <a:latin typeface="Times New Roman" panose="02020603050405020304" pitchFamily="18" charset="0"/>
                <a:cs typeface="Times New Roman" panose="02020603050405020304" pitchFamily="18" charset="0"/>
              </a:rPr>
              <a:t>Replication</a:t>
            </a:r>
            <a:r>
              <a:rPr lang="en-US" sz="1200" b="0" i="0" dirty="0">
                <a:solidFill>
                  <a:srgbClr val="37415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Supports replication across multiple Availability Zones for high availability.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Offers cross-region replication for disaster recovery.</a:t>
            </a:r>
          </a:p>
          <a:p>
            <a:pPr algn="l">
              <a:buFont typeface="Arial" panose="020B0604020202020204" pitchFamily="34" charset="0"/>
              <a:buChar char="•"/>
            </a:pPr>
            <a:endParaRPr lang="en-US" sz="1400" b="1" i="0" dirty="0">
              <a:solidFill>
                <a:srgbClr val="142640"/>
              </a:solidFill>
              <a:effectLst/>
              <a:latin typeface="Times New Roman" panose="02020603050405020304" pitchFamily="18" charset="0"/>
              <a:cs typeface="Times New Roman" panose="02020603050405020304" pitchFamily="18" charset="0"/>
            </a:endParaRPr>
          </a:p>
          <a:p>
            <a:r>
              <a:rPr lang="en-US" sz="1200" b="1" i="0" dirty="0">
                <a:solidFill>
                  <a:srgbClr val="142640"/>
                </a:solidFill>
                <a:effectLst/>
                <a:latin typeface="Times New Roman" panose="02020603050405020304" pitchFamily="18" charset="0"/>
                <a:cs typeface="Times New Roman" panose="02020603050405020304" pitchFamily="18" charset="0"/>
              </a:rPr>
              <a:t>Scenario</a:t>
            </a:r>
            <a:r>
              <a:rPr lang="en-US" sz="1400" b="0" i="0" dirty="0">
                <a:solidFill>
                  <a:srgbClr val="142640"/>
                </a:solidFill>
                <a:effectLst/>
                <a:latin typeface="Times New Roman" panose="02020603050405020304" pitchFamily="18" charset="0"/>
                <a:cs typeface="Times New Roman" panose="02020603050405020304" pitchFamily="18" charset="0"/>
              </a:rPr>
              <a:t>: </a:t>
            </a:r>
            <a:r>
              <a:rPr lang="en-US" sz="1200" b="1" i="0" dirty="0">
                <a:solidFill>
                  <a:srgbClr val="374151"/>
                </a:solidFill>
                <a:effectLst/>
                <a:latin typeface="Times New Roman" panose="02020603050405020304" pitchFamily="18" charset="0"/>
                <a:cs typeface="Times New Roman" panose="02020603050405020304" pitchFamily="18" charset="0"/>
              </a:rPr>
              <a:t>You're the Chief Technology Officer (CTO) for "</a:t>
            </a:r>
            <a:r>
              <a:rPr lang="en-US" sz="1200" b="1" i="0" dirty="0" err="1">
                <a:solidFill>
                  <a:srgbClr val="374151"/>
                </a:solidFill>
                <a:effectLst/>
                <a:latin typeface="Times New Roman" panose="02020603050405020304" pitchFamily="18" charset="0"/>
                <a:cs typeface="Times New Roman" panose="02020603050405020304" pitchFamily="18" charset="0"/>
              </a:rPr>
              <a:t>GameSphere</a:t>
            </a:r>
            <a:r>
              <a:rPr lang="en-US" sz="1200" b="1" i="0" dirty="0">
                <a:solidFill>
                  <a:srgbClr val="374151"/>
                </a:solidFill>
                <a:effectLst/>
                <a:latin typeface="Times New Roman" panose="02020603050405020304" pitchFamily="18" charset="0"/>
                <a:cs typeface="Times New Roman" panose="02020603050405020304" pitchFamily="18" charset="0"/>
              </a:rPr>
              <a:t>", a rising online multiplayer gaming platform across the world. As the platform has grown, so have the challenges with the existing database solution. The games require </a:t>
            </a:r>
            <a:r>
              <a:rPr lang="en-US" sz="1200" b="1" i="0" u="sng" dirty="0">
                <a:solidFill>
                  <a:srgbClr val="374151"/>
                </a:solidFill>
                <a:effectLst/>
                <a:latin typeface="Times New Roman" panose="02020603050405020304" pitchFamily="18" charset="0"/>
                <a:cs typeface="Times New Roman" panose="02020603050405020304" pitchFamily="18" charset="0"/>
              </a:rPr>
              <a:t>quick response times</a:t>
            </a:r>
            <a:r>
              <a:rPr lang="en-US" sz="1200" b="1" i="0" dirty="0">
                <a:solidFill>
                  <a:srgbClr val="374151"/>
                </a:solidFill>
                <a:effectLst/>
                <a:latin typeface="Times New Roman" panose="02020603050405020304" pitchFamily="18" charset="0"/>
                <a:cs typeface="Times New Roman" panose="02020603050405020304" pitchFamily="18" charset="0"/>
              </a:rPr>
              <a:t>, the user base is expanding rapidly, and players demand a </a:t>
            </a:r>
            <a:r>
              <a:rPr lang="en-US" sz="1200" b="1" i="0" u="sng" dirty="0">
                <a:solidFill>
                  <a:srgbClr val="374151"/>
                </a:solidFill>
                <a:effectLst/>
                <a:latin typeface="Times New Roman" panose="02020603050405020304" pitchFamily="18" charset="0"/>
                <a:cs typeface="Times New Roman" panose="02020603050405020304" pitchFamily="18" charset="0"/>
              </a:rPr>
              <a:t>seamless experience across continents. </a:t>
            </a:r>
          </a:p>
          <a:p>
            <a:endParaRPr lang="en-US" sz="1200" b="1"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a:t>
            </a:r>
            <a:r>
              <a:rPr lang="en-US" sz="1200" b="0" i="0" dirty="0" err="1">
                <a:solidFill>
                  <a:srgbClr val="374151"/>
                </a:solidFill>
                <a:effectLst/>
                <a:latin typeface="Times New Roman" panose="02020603050405020304" pitchFamily="18" charset="0"/>
                <a:cs typeface="Times New Roman" panose="02020603050405020304" pitchFamily="18" charset="0"/>
              </a:rPr>
              <a:t>GameSphere</a:t>
            </a:r>
            <a:r>
              <a:rPr lang="en-US" sz="1200" b="0" i="0" dirty="0">
                <a:solidFill>
                  <a:srgbClr val="374151"/>
                </a:solidFill>
                <a:effectLst/>
                <a:latin typeface="Times New Roman" panose="02020603050405020304" pitchFamily="18" charset="0"/>
                <a:cs typeface="Times New Roman" panose="02020603050405020304" pitchFamily="18" charset="0"/>
              </a:rPr>
              <a:t>" decides to transition its primary game database to Amazon Aurora with the MySQL-compatible edition. Leveraging Aurora Global Database, they replicate game data across North America, Europe, and Asia-Pacific regions, drastically reducing latency issues and providing a consistent gaming experience to players worldwide.</a:t>
            </a:r>
          </a:p>
          <a:p>
            <a:endParaRPr lang="en-IN" sz="1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8CB961-8552-07AE-CB73-97F80810BC6C}"/>
              </a:ext>
            </a:extLst>
          </p:cNvPr>
          <p:cNvSpPr txBox="1"/>
          <p:nvPr/>
        </p:nvSpPr>
        <p:spPr>
          <a:xfrm>
            <a:off x="3937243" y="1270396"/>
            <a:ext cx="4129595" cy="4893647"/>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Scalability: </a:t>
            </a:r>
          </a:p>
          <a:p>
            <a:r>
              <a:rPr lang="en-US" sz="1200" b="0" i="0" dirty="0">
                <a:solidFill>
                  <a:srgbClr val="374151"/>
                </a:solidFill>
                <a:effectLst/>
                <a:latin typeface="Times New Roman" panose="02020603050405020304" pitchFamily="18" charset="0"/>
                <a:cs typeface="Times New Roman" panose="02020603050405020304" pitchFamily="18" charset="0"/>
              </a:rPr>
              <a:t>Supports read replicas for certain database engines, but scaling can be more limited compared to Aurora. Storage can be scaled, but not as seamlessly as Aurora.</a:t>
            </a:r>
          </a:p>
          <a:p>
            <a:endParaRPr lang="en-US" sz="1200" dirty="0">
              <a:solidFill>
                <a:srgbClr val="374151"/>
              </a:solidFill>
              <a:latin typeface="Times New Roman" panose="02020603050405020304" pitchFamily="18" charset="0"/>
              <a:cs typeface="Times New Roman" panose="02020603050405020304" pitchFamily="18" charset="0"/>
            </a:endParaRPr>
          </a:p>
          <a:p>
            <a:r>
              <a:rPr lang="en-US" sz="1200" b="1" i="0" dirty="0">
                <a:solidFill>
                  <a:srgbClr val="374151"/>
                </a:solidFill>
                <a:effectLst/>
                <a:latin typeface="Times New Roman" panose="02020603050405020304" pitchFamily="18" charset="0"/>
                <a:cs typeface="Times New Roman" panose="02020603050405020304" pitchFamily="18" charset="0"/>
              </a:rPr>
              <a:t>Performance:</a:t>
            </a:r>
          </a:p>
          <a:p>
            <a:r>
              <a:rPr lang="en-US" sz="1200" b="0" i="0" dirty="0">
                <a:solidFill>
                  <a:srgbClr val="374151"/>
                </a:solidFill>
                <a:effectLst/>
                <a:latin typeface="Times New Roman" panose="02020603050405020304" pitchFamily="18" charset="0"/>
                <a:cs typeface="Times New Roman" panose="02020603050405020304" pitchFamily="18" charset="0"/>
              </a:rPr>
              <a:t>Provides good performance for transactional workloads but may not be as performant as Aurora for read-heavy applications.</a:t>
            </a:r>
          </a:p>
          <a:p>
            <a:endParaRPr lang="en-US" sz="1200" dirty="0">
              <a:solidFill>
                <a:srgbClr val="374151"/>
              </a:solidFill>
              <a:latin typeface="Times New Roman" panose="02020603050405020304" pitchFamily="18" charset="0"/>
              <a:cs typeface="Times New Roman" panose="02020603050405020304" pitchFamily="18" charset="0"/>
            </a:endParaRPr>
          </a:p>
          <a:p>
            <a:pPr algn="l"/>
            <a:r>
              <a:rPr lang="en-US" sz="1200" b="1" i="0" dirty="0">
                <a:solidFill>
                  <a:srgbClr val="374151"/>
                </a:solidFill>
                <a:effectLst/>
                <a:latin typeface="Times New Roman" panose="02020603050405020304" pitchFamily="18" charset="0"/>
                <a:cs typeface="Times New Roman" panose="02020603050405020304" pitchFamily="18" charset="0"/>
              </a:rPr>
              <a:t>Replication</a:t>
            </a:r>
            <a:r>
              <a:rPr lang="en-US" sz="1200" b="0" i="0" dirty="0">
                <a:solidFill>
                  <a:srgbClr val="37415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200" b="1" i="0" dirty="0">
                <a:solidFill>
                  <a:srgbClr val="374151"/>
                </a:solidFill>
                <a:effectLst/>
                <a:latin typeface="Times New Roman" panose="02020603050405020304" pitchFamily="18" charset="0"/>
                <a:cs typeface="Times New Roman" panose="02020603050405020304" pitchFamily="18" charset="0"/>
              </a:rPr>
              <a:t>Supports Multi-AZ deployments for high availability</a:t>
            </a:r>
            <a:r>
              <a:rPr lang="en-US" sz="1200" b="0" i="0" dirty="0">
                <a:solidFill>
                  <a:srgbClr val="37415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Provides read replicas for read scaling.</a:t>
            </a:r>
          </a:p>
          <a:p>
            <a:endParaRPr lang="en-IN" sz="1200" b="1" dirty="0">
              <a:latin typeface="Times New Roman" panose="02020603050405020304" pitchFamily="18" charset="0"/>
              <a:cs typeface="Times New Roman" panose="02020603050405020304" pitchFamily="18" charset="0"/>
            </a:endParaRPr>
          </a:p>
          <a:p>
            <a:endParaRPr lang="en-IN" sz="1200" b="1" dirty="0">
              <a:latin typeface="Times New Roman" panose="02020603050405020304" pitchFamily="18" charset="0"/>
              <a:cs typeface="Times New Roman" panose="02020603050405020304" pitchFamily="18" charset="0"/>
            </a:endParaRPr>
          </a:p>
          <a:p>
            <a:r>
              <a:rPr lang="en-IN" sz="1200" b="1" dirty="0">
                <a:latin typeface="Times New Roman" panose="02020603050405020304" pitchFamily="18" charset="0"/>
                <a:cs typeface="Times New Roman" panose="02020603050405020304" pitchFamily="18" charset="0"/>
              </a:rPr>
              <a:t>Scenario: </a:t>
            </a:r>
            <a:r>
              <a:rPr lang="en-US" sz="1200" b="1" i="0" dirty="0">
                <a:solidFill>
                  <a:srgbClr val="374151"/>
                </a:solidFill>
                <a:effectLst/>
                <a:latin typeface="Times New Roman" panose="02020603050405020304" pitchFamily="18" charset="0"/>
                <a:cs typeface="Times New Roman" panose="02020603050405020304" pitchFamily="18" charset="0"/>
              </a:rPr>
              <a:t>You're the lead architect for "</a:t>
            </a:r>
            <a:r>
              <a:rPr lang="en-US" sz="1200" b="1" i="0" dirty="0" err="1">
                <a:solidFill>
                  <a:srgbClr val="374151"/>
                </a:solidFill>
                <a:effectLst/>
                <a:latin typeface="Times New Roman" panose="02020603050405020304" pitchFamily="18" charset="0"/>
                <a:cs typeface="Times New Roman" panose="02020603050405020304" pitchFamily="18" charset="0"/>
              </a:rPr>
              <a:t>MediHealth</a:t>
            </a:r>
            <a:r>
              <a:rPr lang="en-US" sz="1200" b="1" i="0" dirty="0">
                <a:solidFill>
                  <a:srgbClr val="374151"/>
                </a:solidFill>
                <a:effectLst/>
                <a:latin typeface="Times New Roman" panose="02020603050405020304" pitchFamily="18" charset="0"/>
                <a:cs typeface="Times New Roman" panose="02020603050405020304" pitchFamily="18" charset="0"/>
              </a:rPr>
              <a:t>", a startup aiming to create a healthcare management application that allows patients to book doctor appointments, access their medical records, get prescription refills, and communicate with healthcare professionals. Given the </a:t>
            </a:r>
            <a:r>
              <a:rPr lang="en-US" sz="1200" b="1" i="0" u="sng" dirty="0">
                <a:solidFill>
                  <a:srgbClr val="374151"/>
                </a:solidFill>
                <a:effectLst/>
                <a:latin typeface="Times New Roman" panose="02020603050405020304" pitchFamily="18" charset="0"/>
                <a:cs typeface="Times New Roman" panose="02020603050405020304" pitchFamily="18" charset="0"/>
              </a:rPr>
              <a:t>sensitivity of the data and the need for high availability</a:t>
            </a:r>
            <a:r>
              <a:rPr lang="en-US" sz="1200" b="1" i="0" dirty="0">
                <a:solidFill>
                  <a:srgbClr val="374151"/>
                </a:solidFill>
                <a:effectLst/>
                <a:latin typeface="Times New Roman" panose="02020603050405020304" pitchFamily="18" charset="0"/>
                <a:cs typeface="Times New Roman" panose="02020603050405020304" pitchFamily="18" charset="0"/>
              </a:rPr>
              <a:t>, selecting the right database solution is critical.</a:t>
            </a:r>
          </a:p>
          <a:p>
            <a:endParaRPr lang="en-US" sz="1200" b="1" i="0" dirty="0">
              <a:solidFill>
                <a:srgbClr val="374151"/>
              </a:solidFill>
              <a:effectLst/>
              <a:latin typeface="Times New Roman" panose="02020603050405020304" pitchFamily="18" charset="0"/>
              <a:cs typeface="Times New Roman" panose="02020603050405020304" pitchFamily="18" charset="0"/>
            </a:endParaRPr>
          </a:p>
          <a:p>
            <a:r>
              <a:rPr lang="en-US" sz="1200" b="0" i="0" dirty="0" err="1">
                <a:solidFill>
                  <a:srgbClr val="374151"/>
                </a:solidFill>
                <a:effectLst/>
                <a:latin typeface="Times New Roman" panose="02020603050405020304" pitchFamily="18" charset="0"/>
                <a:cs typeface="Times New Roman" panose="02020603050405020304" pitchFamily="18" charset="0"/>
              </a:rPr>
              <a:t>MediHealth</a:t>
            </a:r>
            <a:r>
              <a:rPr lang="en-US" sz="1200" b="0" i="0" dirty="0">
                <a:solidFill>
                  <a:srgbClr val="374151"/>
                </a:solidFill>
                <a:effectLst/>
                <a:latin typeface="Times New Roman" panose="02020603050405020304" pitchFamily="18" charset="0"/>
                <a:cs typeface="Times New Roman" panose="02020603050405020304" pitchFamily="18" charset="0"/>
              </a:rPr>
              <a:t>" opts for Amazon RDS with the PostgreSQL engine for its primary database solution. </a:t>
            </a:r>
            <a:r>
              <a:rPr lang="en-US" sz="1200" b="0" i="0" u="sng" dirty="0">
                <a:solidFill>
                  <a:srgbClr val="374151"/>
                </a:solidFill>
                <a:effectLst/>
                <a:latin typeface="Times New Roman" panose="02020603050405020304" pitchFamily="18" charset="0"/>
                <a:cs typeface="Times New Roman" panose="02020603050405020304" pitchFamily="18" charset="0"/>
              </a:rPr>
              <a:t>They set up a Multi-AZ deployment to ensure high availability and use RDS's security features to encrypt sensitive medical da</a:t>
            </a:r>
            <a:r>
              <a:rPr lang="en-US" sz="1200" b="0" i="0" dirty="0">
                <a:solidFill>
                  <a:srgbClr val="374151"/>
                </a:solidFill>
                <a:effectLst/>
                <a:latin typeface="Times New Roman" panose="02020603050405020304" pitchFamily="18" charset="0"/>
                <a:cs typeface="Times New Roman" panose="02020603050405020304" pitchFamily="18" charset="0"/>
              </a:rPr>
              <a:t>ta.</a:t>
            </a:r>
            <a:endParaRPr lang="en-IN" sz="1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0107B06-5409-953A-9163-3F20E4FA5CC9}"/>
              </a:ext>
            </a:extLst>
          </p:cNvPr>
          <p:cNvSpPr txBox="1"/>
          <p:nvPr/>
        </p:nvSpPr>
        <p:spPr>
          <a:xfrm>
            <a:off x="8009137" y="1270395"/>
            <a:ext cx="3756730" cy="5078313"/>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Scalability: </a:t>
            </a:r>
          </a:p>
          <a:p>
            <a:r>
              <a:rPr lang="en-US" sz="1200" b="0" i="0" dirty="0">
                <a:solidFill>
                  <a:srgbClr val="374151"/>
                </a:solidFill>
                <a:effectLst/>
                <a:latin typeface="Times New Roman" panose="02020603050405020304" pitchFamily="18" charset="0"/>
                <a:cs typeface="Times New Roman" panose="02020603050405020304" pitchFamily="18" charset="0"/>
              </a:rPr>
              <a:t>Offers elastic resize for both the cluster and storage. You can easily scale Redshift to accommodate growing data volumes and query complexity.</a:t>
            </a:r>
          </a:p>
          <a:p>
            <a:endParaRPr lang="en-US" sz="1200" dirty="0">
              <a:solidFill>
                <a:srgbClr val="374151"/>
              </a:solidFill>
              <a:latin typeface="Times New Roman" panose="02020603050405020304" pitchFamily="18" charset="0"/>
              <a:cs typeface="Times New Roman" panose="02020603050405020304" pitchFamily="18" charset="0"/>
            </a:endParaRPr>
          </a:p>
          <a:p>
            <a:r>
              <a:rPr lang="en-US" sz="1200" b="1" dirty="0">
                <a:solidFill>
                  <a:srgbClr val="374151"/>
                </a:solidFill>
                <a:latin typeface="Times New Roman" panose="02020603050405020304" pitchFamily="18" charset="0"/>
                <a:cs typeface="Times New Roman" panose="02020603050405020304" pitchFamily="18" charset="0"/>
              </a:rPr>
              <a:t>Performance</a:t>
            </a:r>
          </a:p>
          <a:p>
            <a:r>
              <a:rPr lang="en-US" sz="1200" b="0" i="0" dirty="0">
                <a:solidFill>
                  <a:srgbClr val="374151"/>
                </a:solidFill>
                <a:effectLst/>
                <a:latin typeface="Times New Roman" panose="02020603050405020304" pitchFamily="18" charset="0"/>
                <a:cs typeface="Times New Roman" panose="02020603050405020304" pitchFamily="18" charset="0"/>
              </a:rPr>
              <a:t>Optimized for analytical workloads with columnar storage and parallel query processing. It excels in handling large datasets and complex analytics.</a:t>
            </a:r>
          </a:p>
          <a:p>
            <a:endParaRPr lang="en-US" sz="1200" dirty="0">
              <a:solidFill>
                <a:srgbClr val="374151"/>
              </a:solidFill>
              <a:latin typeface="Times New Roman" panose="02020603050405020304" pitchFamily="18" charset="0"/>
              <a:cs typeface="Times New Roman" panose="02020603050405020304" pitchFamily="18" charset="0"/>
            </a:endParaRPr>
          </a:p>
          <a:p>
            <a:endParaRPr lang="en-US" sz="1200" dirty="0">
              <a:solidFill>
                <a:srgbClr val="374151"/>
              </a:solidFill>
              <a:latin typeface="Times New Roman" panose="02020603050405020304" pitchFamily="18" charset="0"/>
              <a:cs typeface="Times New Roman" panose="02020603050405020304" pitchFamily="18" charset="0"/>
            </a:endParaRPr>
          </a:p>
          <a:p>
            <a:pPr algn="l"/>
            <a:r>
              <a:rPr lang="en-US" sz="1200" b="1" i="0" dirty="0">
                <a:solidFill>
                  <a:srgbClr val="374151"/>
                </a:solidFill>
                <a:effectLst/>
                <a:latin typeface="Times New Roman" panose="02020603050405020304" pitchFamily="18" charset="0"/>
                <a:cs typeface="Times New Roman" panose="02020603050405020304" pitchFamily="18" charset="0"/>
              </a:rPr>
              <a:t>Replication</a:t>
            </a:r>
            <a:r>
              <a:rPr lang="en-US" sz="1200" b="0" i="0" dirty="0">
                <a:solidFill>
                  <a:srgbClr val="37415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Supports automatic backups and snapshots for data recovery.</a:t>
            </a:r>
          </a:p>
          <a:p>
            <a:pPr algn="l">
              <a:buFont typeface="Arial" panose="020B0604020202020204" pitchFamily="34" charset="0"/>
              <a:buChar char="•"/>
            </a:pPr>
            <a:r>
              <a:rPr lang="en-US" sz="1200" b="0" i="0" dirty="0">
                <a:solidFill>
                  <a:srgbClr val="374151"/>
                </a:solidFill>
                <a:effectLst/>
                <a:latin typeface="Times New Roman" panose="02020603050405020304" pitchFamily="18" charset="0"/>
                <a:cs typeface="Times New Roman" panose="02020603050405020304" pitchFamily="18" charset="0"/>
              </a:rPr>
              <a:t>Cross-region replication is not natively supported but can be implemented using other AWS services.</a:t>
            </a:r>
          </a:p>
          <a:p>
            <a:endParaRPr lang="en-IN" sz="1200" b="1" dirty="0">
              <a:latin typeface="Times New Roman" panose="02020603050405020304" pitchFamily="18" charset="0"/>
              <a:cs typeface="Times New Roman" panose="02020603050405020304" pitchFamily="18" charset="0"/>
            </a:endParaRPr>
          </a:p>
          <a:p>
            <a:endParaRPr lang="en-US" sz="1200" b="1" i="0" dirty="0">
              <a:solidFill>
                <a:srgbClr val="142640"/>
              </a:solidFill>
              <a:effectLst/>
              <a:latin typeface="Times New Roman" panose="02020603050405020304" pitchFamily="18" charset="0"/>
              <a:cs typeface="Times New Roman" panose="02020603050405020304" pitchFamily="18" charset="0"/>
            </a:endParaRPr>
          </a:p>
          <a:p>
            <a:r>
              <a:rPr lang="en-US" sz="1200" b="1" i="0" dirty="0">
                <a:solidFill>
                  <a:srgbClr val="142640"/>
                </a:solidFill>
                <a:effectLst/>
                <a:latin typeface="Times New Roman" panose="02020603050405020304" pitchFamily="18" charset="0"/>
                <a:cs typeface="Times New Roman" panose="02020603050405020304" pitchFamily="18" charset="0"/>
              </a:rPr>
              <a:t>Scenario</a:t>
            </a:r>
            <a:r>
              <a:rPr lang="en-US" sz="1200" b="0" i="0" dirty="0">
                <a:solidFill>
                  <a:srgbClr val="142640"/>
                </a:solidFill>
                <a:effectLst/>
                <a:latin typeface="Times New Roman" panose="02020603050405020304" pitchFamily="18" charset="0"/>
                <a:cs typeface="Times New Roman" panose="02020603050405020304" pitchFamily="18" charset="0"/>
              </a:rPr>
              <a:t>:  </a:t>
            </a:r>
            <a:r>
              <a:rPr lang="en-US" sz="1200" b="1" i="0" dirty="0">
                <a:solidFill>
                  <a:srgbClr val="374151"/>
                </a:solidFill>
                <a:effectLst/>
                <a:latin typeface="Times New Roman" panose="02020603050405020304" pitchFamily="18" charset="0"/>
                <a:cs typeface="Times New Roman" panose="02020603050405020304" pitchFamily="18" charset="0"/>
              </a:rPr>
              <a:t>For organizations dealing with substantial workloads and requiring seamless analytical operations, the AWS service is the optimal choice. It simplifies the process of obtaining real-time insights from vast amounts of structured or semi-structured data by seamlessly integrating with popular business intelligence tools like AWS </a:t>
            </a:r>
            <a:r>
              <a:rPr lang="en-US" sz="1200" b="1" i="0" dirty="0" err="1">
                <a:solidFill>
                  <a:srgbClr val="374151"/>
                </a:solidFill>
                <a:effectLst/>
                <a:latin typeface="Times New Roman" panose="02020603050405020304" pitchFamily="18" charset="0"/>
                <a:cs typeface="Times New Roman" panose="02020603050405020304" pitchFamily="18" charset="0"/>
              </a:rPr>
              <a:t>QuickSight</a:t>
            </a:r>
            <a:r>
              <a:rPr lang="en-US" sz="1200" b="1" i="0" dirty="0">
                <a:solidFill>
                  <a:srgbClr val="374151"/>
                </a:solidFill>
                <a:effectLst/>
                <a:latin typeface="Times New Roman" panose="02020603050405020304" pitchFamily="18" charset="0"/>
                <a:cs typeface="Times New Roman" panose="02020603050405020304" pitchFamily="18" charset="0"/>
              </a:rPr>
              <a:t> and Tableau.</a:t>
            </a:r>
            <a:endParaRPr lang="en-US" sz="1200" b="1" i="0" dirty="0">
              <a:solidFill>
                <a:srgbClr val="142640"/>
              </a:solidFill>
              <a:effectLst/>
              <a:latin typeface="Times New Roman" panose="02020603050405020304" pitchFamily="18" charset="0"/>
              <a:cs typeface="Times New Roman" panose="02020603050405020304" pitchFamily="18" charset="0"/>
            </a:endParaRPr>
          </a:p>
          <a:p>
            <a:endParaRPr lang="en-IN" sz="1200" b="1" dirty="0">
              <a:latin typeface="Times New Roman" panose="02020603050405020304" pitchFamily="18" charset="0"/>
              <a:cs typeface="Times New Roman" panose="02020603050405020304" pitchFamily="18" charset="0"/>
            </a:endParaRPr>
          </a:p>
          <a:p>
            <a:endParaRPr lang="en-IN"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95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06DD8-EEBA-75B0-1D08-DC29AE2637E2}"/>
              </a:ext>
            </a:extLst>
          </p:cNvPr>
          <p:cNvSpPr txBox="1"/>
          <p:nvPr/>
        </p:nvSpPr>
        <p:spPr>
          <a:xfrm>
            <a:off x="1012054" y="230819"/>
            <a:ext cx="1028922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Why we need to choose AWS over Azure ?</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30E6FC-B04C-5DC6-B7EC-BB398ABD1CB4}"/>
              </a:ext>
            </a:extLst>
          </p:cNvPr>
          <p:cNvSpPr txBox="1"/>
          <p:nvPr/>
        </p:nvSpPr>
        <p:spPr>
          <a:xfrm>
            <a:off x="186431" y="1296140"/>
            <a:ext cx="12005569" cy="5139869"/>
          </a:xfrm>
          <a:prstGeom prst="rect">
            <a:avLst/>
          </a:prstGeom>
          <a:noFill/>
        </p:spPr>
        <p:txBody>
          <a:bodyPr wrap="square" rtlCol="0">
            <a:spAutoFit/>
          </a:bodyPr>
          <a:lstStyle/>
          <a:p>
            <a:r>
              <a:rPr lang="en-US" b="1" i="0" dirty="0">
                <a:solidFill>
                  <a:srgbClr val="222222"/>
                </a:solidFill>
                <a:effectLst/>
                <a:latin typeface="Times New Roman" panose="02020603050405020304" pitchFamily="18" charset="0"/>
                <a:cs typeface="Times New Roman" panose="02020603050405020304" pitchFamily="18" charset="0"/>
              </a:rPr>
              <a:t>Case 1</a:t>
            </a:r>
            <a:r>
              <a:rPr lang="en-US" b="0" i="0" dirty="0">
                <a:solidFill>
                  <a:srgbClr val="222222"/>
                </a:solidFill>
                <a:effectLst/>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You and a group of passionate developers have just started a new tech venture, "</a:t>
            </a:r>
            <a:r>
              <a:rPr lang="en-US" sz="1400" b="0" i="0" dirty="0" err="1">
                <a:solidFill>
                  <a:srgbClr val="374151"/>
                </a:solidFill>
                <a:effectLst/>
                <a:latin typeface="Times New Roman" panose="02020603050405020304" pitchFamily="18" charset="0"/>
                <a:cs typeface="Times New Roman" panose="02020603050405020304" pitchFamily="18" charset="0"/>
              </a:rPr>
              <a:t>CodeFlare</a:t>
            </a:r>
            <a:r>
              <a:rPr lang="en-US" sz="1400" b="0" i="0" dirty="0">
                <a:solidFill>
                  <a:srgbClr val="374151"/>
                </a:solidFill>
                <a:effectLst/>
                <a:latin typeface="Times New Roman" panose="02020603050405020304" pitchFamily="18" charset="0"/>
                <a:cs typeface="Times New Roman" panose="02020603050405020304" pitchFamily="18" charset="0"/>
              </a:rPr>
              <a:t>". The company's aim is to build an innovative project management tool for software teams. Being a bootstrapped startup, initial costs are a concern. Your team needs cloud resources for development, testing, and early-stage deployment but wants to minimize costs.</a:t>
            </a:r>
          </a:p>
          <a:p>
            <a:endParaRPr lang="en-US" sz="1400" dirty="0">
              <a:solidFill>
                <a:srgbClr val="37415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dirty="0">
                <a:solidFill>
                  <a:srgbClr val="374151"/>
                </a:solidFill>
                <a:effectLst/>
                <a:latin typeface="Times New Roman" panose="02020603050405020304" pitchFamily="18" charset="0"/>
                <a:cs typeface="Times New Roman" panose="02020603050405020304" pitchFamily="18" charset="0"/>
              </a:rPr>
              <a:t>AWS</a:t>
            </a:r>
            <a:r>
              <a:rPr lang="en-US" sz="1400" b="0" i="0" dirty="0">
                <a:solidFill>
                  <a:srgbClr val="374151"/>
                </a:solidFill>
                <a:effectLst/>
                <a:latin typeface="Times New Roman" panose="02020603050405020304" pitchFamily="18" charset="0"/>
                <a:cs typeface="Times New Roman" panose="02020603050405020304" pitchFamily="18" charset="0"/>
              </a:rPr>
              <a:t>: The 12-month free tier includes services you need: EC2 for virtual servers, </a:t>
            </a:r>
            <a:r>
              <a:rPr lang="en-US" sz="1400" b="1" i="0" dirty="0">
                <a:solidFill>
                  <a:srgbClr val="374151"/>
                </a:solidFill>
                <a:effectLst/>
                <a:latin typeface="Times New Roman" panose="02020603050405020304" pitchFamily="18" charset="0"/>
                <a:cs typeface="Times New Roman" panose="02020603050405020304" pitchFamily="18" charset="0"/>
              </a:rPr>
              <a:t>RDS for databases</a:t>
            </a:r>
            <a:r>
              <a:rPr lang="en-US" sz="1400" b="0" i="0" dirty="0">
                <a:solidFill>
                  <a:srgbClr val="374151"/>
                </a:solidFill>
                <a:effectLst/>
                <a:latin typeface="Times New Roman" panose="02020603050405020304" pitchFamily="18" charset="0"/>
                <a:cs typeface="Times New Roman" panose="02020603050405020304" pitchFamily="18" charset="0"/>
              </a:rPr>
              <a:t>, and S3 for storage. This can be handy for setting up a development environment and initial testing.</a:t>
            </a:r>
          </a:p>
          <a:p>
            <a:pPr algn="l">
              <a:buFont typeface="Arial" panose="020B0604020202020204" pitchFamily="34" charset="0"/>
              <a:buChar char="•"/>
            </a:pPr>
            <a:r>
              <a:rPr lang="en-US" sz="1400" b="1" i="0" dirty="0">
                <a:solidFill>
                  <a:srgbClr val="374151"/>
                </a:solidFill>
                <a:effectLst/>
                <a:latin typeface="Times New Roman" panose="02020603050405020304" pitchFamily="18" charset="0"/>
                <a:cs typeface="Times New Roman" panose="02020603050405020304" pitchFamily="18" charset="0"/>
              </a:rPr>
              <a:t>Azure</a:t>
            </a:r>
            <a:r>
              <a:rPr lang="en-US" sz="1400" b="0" i="0" dirty="0">
                <a:solidFill>
                  <a:srgbClr val="374151"/>
                </a:solidFill>
                <a:effectLst/>
                <a:latin typeface="Times New Roman" panose="02020603050405020304" pitchFamily="18" charset="0"/>
                <a:cs typeface="Times New Roman" panose="02020603050405020304" pitchFamily="18" charset="0"/>
              </a:rPr>
              <a:t>: The $200 credits for the first 30 days allow you to quickly set up more powerful VMs and databases, giving flexibility to try out premium services that go beyond the basic free tiers.</a:t>
            </a:r>
          </a:p>
          <a:p>
            <a:endParaRPr lang="en-US" sz="1400" dirty="0">
              <a:solidFill>
                <a:srgbClr val="374151"/>
              </a:solidFill>
              <a:latin typeface="Times New Roman" panose="02020603050405020304" pitchFamily="18" charset="0"/>
              <a:cs typeface="Times New Roman" panose="02020603050405020304" pitchFamily="18" charset="0"/>
            </a:endParaRPr>
          </a:p>
          <a:p>
            <a:r>
              <a:rPr lang="en-US" b="1" dirty="0">
                <a:solidFill>
                  <a:srgbClr val="222222"/>
                </a:solidFill>
                <a:latin typeface="Times New Roman" panose="02020603050405020304" pitchFamily="18" charset="0"/>
                <a:cs typeface="Times New Roman" panose="02020603050405020304" pitchFamily="18" charset="0"/>
              </a:rPr>
              <a:t>Case 2</a:t>
            </a:r>
            <a:r>
              <a:rPr lang="en-US" dirty="0">
                <a:solidFill>
                  <a:srgbClr val="222222"/>
                </a:solidFill>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Imagine you run a popular e-commerce platform, "</a:t>
            </a:r>
            <a:r>
              <a:rPr lang="en-US" sz="1400" b="0" i="0" dirty="0" err="1">
                <a:solidFill>
                  <a:srgbClr val="374151"/>
                </a:solidFill>
                <a:effectLst/>
                <a:latin typeface="Times New Roman" panose="02020603050405020304" pitchFamily="18" charset="0"/>
                <a:cs typeface="Times New Roman" panose="02020603050405020304" pitchFamily="18" charset="0"/>
              </a:rPr>
              <a:t>ShopStar</a:t>
            </a:r>
            <a:r>
              <a:rPr lang="en-US" sz="1400" b="0" i="0" dirty="0">
                <a:solidFill>
                  <a:srgbClr val="374151"/>
                </a:solidFill>
                <a:effectLst/>
                <a:latin typeface="Times New Roman" panose="02020603050405020304" pitchFamily="18" charset="0"/>
                <a:cs typeface="Times New Roman" panose="02020603050405020304" pitchFamily="18" charset="0"/>
              </a:rPr>
              <a:t>". Black Friday is approaching, and you're expecting a massive surge in traffic and sales. In the past, the platform experienced downtimes during peak sales, leading to significant revenue losses and unhappy customers. This year, you want to ensure that your platform remains highly available, even in the face of unexpected issues. </a:t>
            </a:r>
            <a:r>
              <a:rPr lang="en-US" sz="1400" b="0" i="0" dirty="0">
                <a:solidFill>
                  <a:srgbClr val="222222"/>
                </a:solidFill>
                <a:effectLst/>
                <a:latin typeface="Times New Roman" panose="02020603050405020304" pitchFamily="18" charset="0"/>
                <a:cs typeface="Times New Roman" panose="02020603050405020304" pitchFamily="18" charset="0"/>
              </a:rPr>
              <a:t>Then which Cloud database we will choose? </a:t>
            </a:r>
            <a:r>
              <a:rPr lang="en-US" sz="1400" dirty="0">
                <a:solidFill>
                  <a:srgbClr val="222222"/>
                </a:solidFill>
                <a:latin typeface="Times New Roman" panose="02020603050405020304" pitchFamily="18" charset="0"/>
                <a:cs typeface="Times New Roman" panose="02020603050405020304" pitchFamily="18" charset="0"/>
              </a:rPr>
              <a:t>   </a:t>
            </a:r>
            <a:r>
              <a:rPr lang="en-US" sz="1400" b="0" i="0" dirty="0">
                <a:solidFill>
                  <a:srgbClr val="222222"/>
                </a:solidFill>
                <a:effectLst/>
                <a:latin typeface="Times New Roman" panose="02020603050405020304" pitchFamily="18" charset="0"/>
                <a:cs typeface="Times New Roman" panose="02020603050405020304" pitchFamily="18" charset="0"/>
              </a:rPr>
              <a:t>AWS/Azure/ GCP</a:t>
            </a:r>
          </a:p>
          <a:p>
            <a:endParaRPr lang="en-US" b="0" i="0" dirty="0">
              <a:solidFill>
                <a:srgbClr val="374151"/>
              </a:solidFill>
              <a:effectLst/>
              <a:latin typeface="Söhne"/>
            </a:endParaRPr>
          </a:p>
          <a:p>
            <a:r>
              <a:rPr lang="en-US" sz="1400" dirty="0">
                <a:solidFill>
                  <a:srgbClr val="374151"/>
                </a:solidFill>
                <a:latin typeface="Times New Roman" panose="02020603050405020304" pitchFamily="18" charset="0"/>
                <a:cs typeface="Times New Roman" panose="02020603050405020304" pitchFamily="18" charset="0"/>
              </a:rPr>
              <a:t> Since AWS has more AZ’s compared to Azure, so to have a more availability all over the world, we will choose AWS</a:t>
            </a:r>
          </a:p>
          <a:p>
            <a:endParaRPr lang="en-US" sz="1400" dirty="0">
              <a:solidFill>
                <a:srgbClr val="374151"/>
              </a:solidFill>
              <a:latin typeface="Times New Roman" panose="02020603050405020304" pitchFamily="18" charset="0"/>
              <a:cs typeface="Times New Roman" panose="02020603050405020304" pitchFamily="18" charset="0"/>
            </a:endParaRPr>
          </a:p>
          <a:p>
            <a:r>
              <a:rPr lang="en-US" sz="1400" b="1" dirty="0">
                <a:solidFill>
                  <a:srgbClr val="374151"/>
                </a:solidFill>
                <a:latin typeface="Times New Roman" panose="02020603050405020304" pitchFamily="18" charset="0"/>
                <a:cs typeface="Times New Roman" panose="02020603050405020304" pitchFamily="18" charset="0"/>
              </a:rPr>
              <a:t>Solution</a:t>
            </a:r>
            <a:r>
              <a:rPr lang="en-US" sz="1400" dirty="0">
                <a:solidFill>
                  <a:srgbClr val="374151"/>
                </a:solidFill>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Your primary database is hosted on Amazon RDS in Availability Zone (AZ) A.</a:t>
            </a:r>
          </a:p>
          <a:p>
            <a:pPr algn="l">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You enable Multi-AZ deployment, creating a standby replica in AZ B.</a:t>
            </a:r>
          </a:p>
          <a:p>
            <a:pPr algn="l">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If AZ A experiences issues or the primary database instance fails, RDS will automatically failover to the standby in AZ B. This ensures that your e-commerce platform can continue to process orders without interruption.</a:t>
            </a:r>
          </a:p>
          <a:p>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56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C5A2B-F683-9538-5427-B7B9E1D2BF29}"/>
              </a:ext>
            </a:extLst>
          </p:cNvPr>
          <p:cNvPicPr>
            <a:picLocks noChangeAspect="1"/>
          </p:cNvPicPr>
          <p:nvPr/>
        </p:nvPicPr>
        <p:blipFill>
          <a:blip r:embed="rId2"/>
          <a:stretch>
            <a:fillRect/>
          </a:stretch>
        </p:blipFill>
        <p:spPr>
          <a:xfrm>
            <a:off x="0" y="0"/>
            <a:ext cx="12088797" cy="6367231"/>
          </a:xfrm>
          <a:prstGeom prst="rect">
            <a:avLst/>
          </a:prstGeom>
        </p:spPr>
      </p:pic>
      <p:sp>
        <p:nvSpPr>
          <p:cNvPr id="4" name="TextBox 3">
            <a:extLst>
              <a:ext uri="{FF2B5EF4-FFF2-40B4-BE49-F238E27FC236}">
                <a16:creationId xmlns:a16="http://schemas.microsoft.com/office/drawing/2014/main" id="{7AB97AD7-9274-AC52-9F62-4C43F67041B4}"/>
              </a:ext>
            </a:extLst>
          </p:cNvPr>
          <p:cNvSpPr txBox="1"/>
          <p:nvPr/>
        </p:nvSpPr>
        <p:spPr>
          <a:xfrm>
            <a:off x="5805996" y="6462035"/>
            <a:ext cx="6007313" cy="261610"/>
          </a:xfrm>
          <a:prstGeom prst="rect">
            <a:avLst/>
          </a:prstGeom>
          <a:noFill/>
        </p:spPr>
        <p:txBody>
          <a:bodyPr wrap="square" rtlCol="0">
            <a:spAutoFit/>
          </a:bodyPr>
          <a:lstStyle/>
          <a:p>
            <a:r>
              <a:rPr lang="en-IN" sz="1100" dirty="0"/>
              <a:t>https://www.whizlabs.com/blog/which-aws-certification-should-i-choose/</a:t>
            </a:r>
          </a:p>
        </p:txBody>
      </p:sp>
    </p:spTree>
    <p:extLst>
      <p:ext uri="{BB962C8B-B14F-4D97-AF65-F5344CB8AC3E}">
        <p14:creationId xmlns:p14="http://schemas.microsoft.com/office/powerpoint/2010/main" val="2180396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our guide to the AWS Certified Cloud Practitioner exam - Jefferson Frank">
            <a:extLst>
              <a:ext uri="{FF2B5EF4-FFF2-40B4-BE49-F238E27FC236}">
                <a16:creationId xmlns:a16="http://schemas.microsoft.com/office/drawing/2014/main" id="{4B68AB1B-6837-D43F-4B29-1D73904F8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485"/>
            <a:ext cx="12055876" cy="61825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F9622D-C08A-0DB8-50B6-E49B9FB3C32E}"/>
              </a:ext>
            </a:extLst>
          </p:cNvPr>
          <p:cNvPicPr>
            <a:picLocks noChangeAspect="1"/>
          </p:cNvPicPr>
          <p:nvPr/>
        </p:nvPicPr>
        <p:blipFill>
          <a:blip r:embed="rId3"/>
          <a:stretch>
            <a:fillRect/>
          </a:stretch>
        </p:blipFill>
        <p:spPr>
          <a:xfrm>
            <a:off x="2988186" y="293341"/>
            <a:ext cx="8819115" cy="5716842"/>
          </a:xfrm>
          <a:prstGeom prst="rect">
            <a:avLst/>
          </a:prstGeom>
        </p:spPr>
      </p:pic>
      <p:sp>
        <p:nvSpPr>
          <p:cNvPr id="2" name="Hexagon 1">
            <a:extLst>
              <a:ext uri="{FF2B5EF4-FFF2-40B4-BE49-F238E27FC236}">
                <a16:creationId xmlns:a16="http://schemas.microsoft.com/office/drawing/2014/main" id="{05CB6171-4C36-B9D7-909E-6470DFB26B53}"/>
              </a:ext>
            </a:extLst>
          </p:cNvPr>
          <p:cNvSpPr/>
          <p:nvPr/>
        </p:nvSpPr>
        <p:spPr>
          <a:xfrm rot="1729919">
            <a:off x="10362183" y="4670042"/>
            <a:ext cx="1387908" cy="1183128"/>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198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F71B6B-47C3-5DAC-2415-8227EDE70910}"/>
              </a:ext>
            </a:extLst>
          </p:cNvPr>
          <p:cNvSpPr txBox="1">
            <a:spLocks/>
          </p:cNvSpPr>
          <p:nvPr/>
        </p:nvSpPr>
        <p:spPr>
          <a:xfrm>
            <a:off x="3201288" y="150921"/>
            <a:ext cx="9635823" cy="110704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Top AWS Database Certifications</a:t>
            </a:r>
            <a:endParaRPr kumimoji="0" lang="en-IN" sz="4000" b="1"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F347E596-37C8-0DBD-3054-1D7E8967FD73}"/>
              </a:ext>
            </a:extLst>
          </p:cNvPr>
          <p:cNvSpPr txBox="1"/>
          <p:nvPr/>
        </p:nvSpPr>
        <p:spPr>
          <a:xfrm>
            <a:off x="3346235" y="920615"/>
            <a:ext cx="8566951" cy="550920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41C36"/>
                </a:solidFill>
                <a:effectLst/>
                <a:uLnTx/>
                <a:uFillTx/>
                <a:latin typeface="Times New Roman" panose="02020603050405020304" pitchFamily="18" charset="0"/>
                <a:ea typeface="+mn-ea"/>
                <a:cs typeface="Times New Roman" panose="02020603050405020304" pitchFamily="18" charset="0"/>
              </a:rPr>
              <a:t>This certification enables tenured cloud security professionals to demonstrate their ability to secure the AWS cloud</a:t>
            </a:r>
            <a:r>
              <a:rPr kumimoji="0" 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Eligible Job roles: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600" b="1" dirty="0">
                <a:solidFill>
                  <a:srgbClr val="333333"/>
                </a:solidFill>
                <a:latin typeface="Times New Roman" panose="02020603050405020304" pitchFamily="18" charset="0"/>
                <a:cs typeface="Times New Roman" panose="02020603050405020304" pitchFamily="18" charset="0"/>
              </a:rPr>
              <a:t>	</a:t>
            </a:r>
            <a:r>
              <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 Engineer, Data Analyst, Database Architect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Roles: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b="0" i="0" dirty="0">
                <a:solidFill>
                  <a:srgbClr val="000000"/>
                </a:solidFill>
                <a:effectLst/>
                <a:latin typeface="Times New Roman" panose="02020603050405020304" pitchFamily="18" charset="0"/>
                <a:cs typeface="Times New Roman" panose="02020603050405020304" pitchFamily="18" charset="0"/>
              </a:rPr>
              <a:t>Understand deploying, migrating, managing, monitoring, and troubleshooting databases; workload-specific database design; and database security</a:t>
            </a:r>
          </a:p>
          <a:p>
            <a:pPr marL="800100" lvl="1" indent="-342900">
              <a:buFont typeface="+mj-lt"/>
              <a:buAutoNum type="arabicPeriod"/>
            </a:pPr>
            <a:r>
              <a:rPr lang="en-US" sz="1600" dirty="0">
                <a:solidFill>
                  <a:srgbClr val="374151"/>
                </a:solidFill>
                <a:latin typeface="Times New Roman" panose="02020603050405020304" pitchFamily="18" charset="0"/>
                <a:cs typeface="Times New Roman" panose="02020603050405020304" pitchFamily="18" charset="0"/>
              </a:rPr>
              <a:t>C</a:t>
            </a:r>
            <a:r>
              <a:rPr lang="en-US" sz="1600" b="0" i="0" dirty="0">
                <a:solidFill>
                  <a:srgbClr val="374151"/>
                </a:solidFill>
                <a:effectLst/>
                <a:latin typeface="Times New Roman" panose="02020603050405020304" pitchFamily="18" charset="0"/>
                <a:cs typeface="Times New Roman" panose="02020603050405020304" pitchFamily="18" charset="0"/>
              </a:rPr>
              <a:t>reate CI/CD pipelines, manage infrastructure as code, ensure security and compliance, and collaborate with cross-functional teams to enhance the efficiency and reliability of software delivery. </a:t>
            </a:r>
          </a:p>
          <a:p>
            <a:pPr marL="800100" lvl="1" indent="-342900">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Knowledge of containerization technologies such as Docker and container orchestration platforms like Amazon ECS, Kubernetes, or Amazon EKS.</a:t>
            </a:r>
            <a:endParaRPr kumimoji="0" 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Skills &amp; Qualifications</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To earn the AWS Certified </a:t>
            </a:r>
            <a:r>
              <a:rPr kumimoji="0" lang="en-US" sz="1600" b="0" i="0" u="none" strike="noStrike" kern="1200" cap="none" spc="0" normalizeH="0" baseline="0" noProof="0" dirty="0" err="1">
                <a:ln>
                  <a:noFill/>
                </a:ln>
                <a:solidFill>
                  <a:srgbClr val="333333"/>
                </a:solidFill>
                <a:effectLst/>
                <a:uLnTx/>
                <a:uFillTx/>
                <a:latin typeface="Times New Roman" panose="02020603050405020304" pitchFamily="18" charset="0"/>
                <a:ea typeface="+mn-ea"/>
                <a:cs typeface="Times New Roman" panose="02020603050405020304" pitchFamily="18" charset="0"/>
              </a:rPr>
              <a:t>Speciality</a:t>
            </a:r>
            <a:r>
              <a:rPr kumimoji="0" 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you must possess the following skills and educational qualifications:</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b="0" i="0" dirty="0">
                <a:solidFill>
                  <a:srgbClr val="000000"/>
                </a:solidFill>
                <a:effectLst/>
                <a:latin typeface="Times New Roman" panose="02020603050405020304" pitchFamily="18" charset="0"/>
                <a:cs typeface="Times New Roman" panose="02020603050405020304" pitchFamily="18" charset="0"/>
              </a:rPr>
              <a:t>5 years of experience with common database technologies,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b="0" i="0" dirty="0">
                <a:solidFill>
                  <a:srgbClr val="000000"/>
                </a:solidFill>
                <a:effectLst/>
                <a:latin typeface="Times New Roman" panose="02020603050405020304" pitchFamily="18" charset="0"/>
                <a:cs typeface="Times New Roman" panose="02020603050405020304" pitchFamily="18" charset="0"/>
              </a:rPr>
              <a:t>2 years of hands-on experience with AWS, and expertise working with on-prem and AWS cloud-based relational and </a:t>
            </a:r>
            <a:r>
              <a:rPr lang="en-US" sz="1600" b="0" i="0" u="none" strike="noStrike" dirty="0">
                <a:effectLst/>
                <a:latin typeface="Times New Roman" panose="02020603050405020304" pitchFamily="18" charset="0"/>
                <a:cs typeface="Times New Roman" panose="02020603050405020304" pitchFamily="18" charset="0"/>
              </a:rPr>
              <a:t>No SQL Databases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p:txBody>
      </p:sp>
      <p:cxnSp>
        <p:nvCxnSpPr>
          <p:cNvPr id="10" name="Straight Connector 9">
            <a:extLst>
              <a:ext uri="{FF2B5EF4-FFF2-40B4-BE49-F238E27FC236}">
                <a16:creationId xmlns:a16="http://schemas.microsoft.com/office/drawing/2014/main" id="{4D5922DA-A560-8582-A435-6036D7B9355C}"/>
              </a:ext>
            </a:extLst>
          </p:cNvPr>
          <p:cNvCxnSpPr/>
          <p:nvPr/>
        </p:nvCxnSpPr>
        <p:spPr>
          <a:xfrm>
            <a:off x="3273761" y="1178068"/>
            <a:ext cx="0" cy="468119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5B4D1-02F8-D16E-5C9C-848549FB2BEF}"/>
              </a:ext>
            </a:extLst>
          </p:cNvPr>
          <p:cNvSpPr txBox="1"/>
          <p:nvPr/>
        </p:nvSpPr>
        <p:spPr>
          <a:xfrm>
            <a:off x="195311" y="5007108"/>
            <a:ext cx="3005977"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Salary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$ 134,793 </a:t>
            </a:r>
            <a:endParaRPr kumimoji="0" lang="en-IN" sz="32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 name="Rectangle 8">
            <a:extLst>
              <a:ext uri="{FF2B5EF4-FFF2-40B4-BE49-F238E27FC236}">
                <a16:creationId xmlns:a16="http://schemas.microsoft.com/office/drawing/2014/main" id="{14584F18-476B-6162-05C2-F40E73278CC9}"/>
              </a:ext>
            </a:extLst>
          </p:cNvPr>
          <p:cNvSpPr/>
          <p:nvPr/>
        </p:nvSpPr>
        <p:spPr>
          <a:xfrm>
            <a:off x="320477" y="579242"/>
            <a:ext cx="535723" cy="923330"/>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imes New Roman" panose="02020603050405020304" pitchFamily="18" charset="0"/>
                <a:ea typeface="+mn-ea"/>
                <a:cs typeface="Times New Roman" panose="02020603050405020304" pitchFamily="18" charset="0"/>
              </a:rPr>
              <a:t>1</a:t>
            </a:r>
          </a:p>
        </p:txBody>
      </p:sp>
      <p:pic>
        <p:nvPicPr>
          <p:cNvPr id="2" name="Picture 1">
            <a:extLst>
              <a:ext uri="{FF2B5EF4-FFF2-40B4-BE49-F238E27FC236}">
                <a16:creationId xmlns:a16="http://schemas.microsoft.com/office/drawing/2014/main" id="{341591C0-DE27-61C1-86E2-F613FF4F311E}"/>
              </a:ext>
            </a:extLst>
          </p:cNvPr>
          <p:cNvPicPr>
            <a:picLocks noChangeAspect="1"/>
          </p:cNvPicPr>
          <p:nvPr/>
        </p:nvPicPr>
        <p:blipFill>
          <a:blip r:embed="rId2"/>
          <a:stretch>
            <a:fillRect/>
          </a:stretch>
        </p:blipFill>
        <p:spPr>
          <a:xfrm>
            <a:off x="320477" y="1850892"/>
            <a:ext cx="2438400" cy="2438400"/>
          </a:xfrm>
          <a:prstGeom prst="rect">
            <a:avLst/>
          </a:prstGeom>
        </p:spPr>
      </p:pic>
    </p:spTree>
    <p:extLst>
      <p:ext uri="{BB962C8B-B14F-4D97-AF65-F5344CB8AC3E}">
        <p14:creationId xmlns:p14="http://schemas.microsoft.com/office/powerpoint/2010/main" val="397753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AADA03-C6D2-2606-D860-CC5CA1CE2BCD}"/>
              </a:ext>
            </a:extLst>
          </p:cNvPr>
          <p:cNvSpPr txBox="1"/>
          <p:nvPr/>
        </p:nvSpPr>
        <p:spPr>
          <a:xfrm>
            <a:off x="-201966" y="2244550"/>
            <a:ext cx="4117019" cy="2554545"/>
          </a:xfrm>
          <a:prstGeom prst="rect">
            <a:avLst/>
          </a:prstGeom>
          <a:noFill/>
        </p:spPr>
        <p:txBody>
          <a:bodyPr wrap="square">
            <a:spAutoFit/>
          </a:bodyPr>
          <a:lstStyle/>
          <a:p>
            <a:pPr algn="ctr"/>
            <a:r>
              <a:rPr lang="en-US" sz="4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AWS Certification </a:t>
            </a:r>
          </a:p>
          <a:p>
            <a:pPr algn="ctr"/>
            <a:endParaRPr lang="en-US" sz="4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Comparisons !!</a:t>
            </a:r>
            <a:endParaRPr lang="en-US" sz="4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B75DAAA-9031-483D-1F53-C7314319A7FD}"/>
              </a:ext>
            </a:extLst>
          </p:cNvPr>
          <p:cNvPicPr>
            <a:picLocks noChangeAspect="1"/>
          </p:cNvPicPr>
          <p:nvPr/>
        </p:nvPicPr>
        <p:blipFill>
          <a:blip r:embed="rId2"/>
          <a:stretch>
            <a:fillRect/>
          </a:stretch>
        </p:blipFill>
        <p:spPr>
          <a:xfrm>
            <a:off x="4154750" y="849309"/>
            <a:ext cx="7785716" cy="4835422"/>
          </a:xfrm>
          <a:prstGeom prst="rect">
            <a:avLst/>
          </a:prstGeom>
        </p:spPr>
      </p:pic>
      <p:graphicFrame>
        <p:nvGraphicFramePr>
          <p:cNvPr id="7" name="Table 6">
            <a:extLst>
              <a:ext uri="{FF2B5EF4-FFF2-40B4-BE49-F238E27FC236}">
                <a16:creationId xmlns:a16="http://schemas.microsoft.com/office/drawing/2014/main" id="{7140DDB2-828E-A92A-F638-31D29184F6F4}"/>
              </a:ext>
            </a:extLst>
          </p:cNvPr>
          <p:cNvGraphicFramePr>
            <a:graphicFrameLocks noGrp="1"/>
          </p:cNvGraphicFramePr>
          <p:nvPr>
            <p:extLst>
              <p:ext uri="{D42A27DB-BD31-4B8C-83A1-F6EECF244321}">
                <p14:modId xmlns:p14="http://schemas.microsoft.com/office/powerpoint/2010/main" val="1294319352"/>
              </p:ext>
            </p:extLst>
          </p:nvPr>
        </p:nvGraphicFramePr>
        <p:xfrm>
          <a:off x="4154751" y="130218"/>
          <a:ext cx="7785715" cy="719091"/>
        </p:xfrm>
        <a:graphic>
          <a:graphicData uri="http://schemas.openxmlformats.org/drawingml/2006/table">
            <a:tbl>
              <a:tblPr firstRow="1" bandRow="1">
                <a:tableStyleId>{69CF1AB2-1976-4502-BF36-3FF5EA218861}</a:tableStyleId>
              </a:tblPr>
              <a:tblGrid>
                <a:gridCol w="2814220">
                  <a:extLst>
                    <a:ext uri="{9D8B030D-6E8A-4147-A177-3AD203B41FA5}">
                      <a16:colId xmlns:a16="http://schemas.microsoft.com/office/drawing/2014/main" val="644191991"/>
                    </a:ext>
                  </a:extLst>
                </a:gridCol>
                <a:gridCol w="1198485">
                  <a:extLst>
                    <a:ext uri="{9D8B030D-6E8A-4147-A177-3AD203B41FA5}">
                      <a16:colId xmlns:a16="http://schemas.microsoft.com/office/drawing/2014/main" val="4280947121"/>
                    </a:ext>
                  </a:extLst>
                </a:gridCol>
                <a:gridCol w="1251752">
                  <a:extLst>
                    <a:ext uri="{9D8B030D-6E8A-4147-A177-3AD203B41FA5}">
                      <a16:colId xmlns:a16="http://schemas.microsoft.com/office/drawing/2014/main" val="2695947594"/>
                    </a:ext>
                  </a:extLst>
                </a:gridCol>
                <a:gridCol w="1242874">
                  <a:extLst>
                    <a:ext uri="{9D8B030D-6E8A-4147-A177-3AD203B41FA5}">
                      <a16:colId xmlns:a16="http://schemas.microsoft.com/office/drawing/2014/main" val="3721435145"/>
                    </a:ext>
                  </a:extLst>
                </a:gridCol>
                <a:gridCol w="1278384">
                  <a:extLst>
                    <a:ext uri="{9D8B030D-6E8A-4147-A177-3AD203B41FA5}">
                      <a16:colId xmlns:a16="http://schemas.microsoft.com/office/drawing/2014/main" val="87967647"/>
                    </a:ext>
                  </a:extLst>
                </a:gridCol>
              </a:tblGrid>
              <a:tr h="719091">
                <a:tc>
                  <a:txBody>
                    <a:bodyPr/>
                    <a:lstStyle/>
                    <a:p>
                      <a:pPr algn="ctr"/>
                      <a:r>
                        <a:rPr lang="en-US" dirty="0">
                          <a:latin typeface="Times New Roman" panose="02020603050405020304" pitchFamily="18" charset="0"/>
                          <a:cs typeface="Times New Roman" panose="02020603050405020304" pitchFamily="18" charset="0"/>
                        </a:rPr>
                        <a:t>AWS Certifications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No . of Questions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Time Duration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Price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Difficulty Index(0-5)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87419750"/>
                  </a:ext>
                </a:extLst>
              </a:tr>
            </a:tbl>
          </a:graphicData>
        </a:graphic>
      </p:graphicFrame>
      <p:sp>
        <p:nvSpPr>
          <p:cNvPr id="8" name="Rectangle 7">
            <a:extLst>
              <a:ext uri="{FF2B5EF4-FFF2-40B4-BE49-F238E27FC236}">
                <a16:creationId xmlns:a16="http://schemas.microsoft.com/office/drawing/2014/main" id="{C01F8920-D0C8-FFCC-867D-3B0CF8F16081}"/>
              </a:ext>
            </a:extLst>
          </p:cNvPr>
          <p:cNvSpPr/>
          <p:nvPr/>
        </p:nvSpPr>
        <p:spPr>
          <a:xfrm>
            <a:off x="6342734" y="5747081"/>
            <a:ext cx="4721805" cy="523220"/>
          </a:xfrm>
          <a:prstGeom prst="rect">
            <a:avLst/>
          </a:prstGeom>
          <a:noFill/>
        </p:spPr>
        <p:txBody>
          <a:bodyPr wrap="none" lIns="91440" tIns="45720" rIns="91440" bIns="45720">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Certification Validity: 3 years</a:t>
            </a:r>
          </a:p>
        </p:txBody>
      </p:sp>
      <p:sp>
        <p:nvSpPr>
          <p:cNvPr id="10" name="TextBox 9">
            <a:extLst>
              <a:ext uri="{FF2B5EF4-FFF2-40B4-BE49-F238E27FC236}">
                <a16:creationId xmlns:a16="http://schemas.microsoft.com/office/drawing/2014/main" id="{63C2AC61-10BB-147C-FD19-ADB2D8533767}"/>
              </a:ext>
            </a:extLst>
          </p:cNvPr>
          <p:cNvSpPr txBox="1"/>
          <p:nvPr/>
        </p:nvSpPr>
        <p:spPr>
          <a:xfrm>
            <a:off x="4154750" y="6596977"/>
            <a:ext cx="6196612" cy="261610"/>
          </a:xfrm>
          <a:prstGeom prst="rect">
            <a:avLst/>
          </a:prstGeom>
          <a:noFill/>
        </p:spPr>
        <p:txBody>
          <a:bodyPr wrap="square">
            <a:spAutoFit/>
          </a:bodyPr>
          <a:lstStyle/>
          <a:p>
            <a:r>
              <a:rPr lang="en-IN" sz="1100" dirty="0"/>
              <a:t>https://www.whizlabs.com/blog/which-aws-certification-should-i-choose/</a:t>
            </a:r>
          </a:p>
        </p:txBody>
      </p:sp>
      <p:sp>
        <p:nvSpPr>
          <p:cNvPr id="11" name="Rectangle 10">
            <a:extLst>
              <a:ext uri="{FF2B5EF4-FFF2-40B4-BE49-F238E27FC236}">
                <a16:creationId xmlns:a16="http://schemas.microsoft.com/office/drawing/2014/main" id="{8BBAE0F5-8E3F-BA45-166C-6A38DFF14920}"/>
              </a:ext>
            </a:extLst>
          </p:cNvPr>
          <p:cNvSpPr/>
          <p:nvPr/>
        </p:nvSpPr>
        <p:spPr>
          <a:xfrm>
            <a:off x="4221332" y="4886259"/>
            <a:ext cx="7652551" cy="3551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0318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mazon theme mission &amp; vision page">
            <a:extLst>
              <a:ext uri="{FF2B5EF4-FFF2-40B4-BE49-F238E27FC236}">
                <a16:creationId xmlns:a16="http://schemas.microsoft.com/office/drawing/2014/main" id="{04395FF8-FFDA-D13B-49BE-A7217FEF1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840"/>
            <a:ext cx="12192000" cy="63120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31D3A0-9F8B-16C1-8756-1C2F72EAF8B7}"/>
              </a:ext>
            </a:extLst>
          </p:cNvPr>
          <p:cNvSpPr/>
          <p:nvPr/>
        </p:nvSpPr>
        <p:spPr>
          <a:xfrm>
            <a:off x="370992" y="3050057"/>
            <a:ext cx="11709647" cy="296514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AutoShape 2" descr="AWS Certifications Difficulty Level">
            <a:extLst>
              <a:ext uri="{FF2B5EF4-FFF2-40B4-BE49-F238E27FC236}">
                <a16:creationId xmlns:a16="http://schemas.microsoft.com/office/drawing/2014/main" id="{08E5467F-DDB2-0814-292E-C2EE5D675E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a:extLst>
              <a:ext uri="{FF2B5EF4-FFF2-40B4-BE49-F238E27FC236}">
                <a16:creationId xmlns:a16="http://schemas.microsoft.com/office/drawing/2014/main" id="{F01255B9-29A2-4FBA-0957-A84B2EFD09C0}"/>
              </a:ext>
            </a:extLst>
          </p:cNvPr>
          <p:cNvSpPr/>
          <p:nvPr/>
        </p:nvSpPr>
        <p:spPr>
          <a:xfrm>
            <a:off x="1869311" y="297376"/>
            <a:ext cx="8148577" cy="923330"/>
          </a:xfrm>
          <a:prstGeom prst="rect">
            <a:avLst/>
          </a:prstGeom>
          <a:noFill/>
        </p:spPr>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AWS Certification Salaries</a:t>
            </a:r>
            <a:endParaRPr lang="en-US" sz="5400" b="1"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C780142-749C-5E11-6987-8C8BFFFACAE4}"/>
              </a:ext>
            </a:extLst>
          </p:cNvPr>
          <p:cNvPicPr>
            <a:picLocks noChangeAspect="1"/>
          </p:cNvPicPr>
          <p:nvPr/>
        </p:nvPicPr>
        <p:blipFill>
          <a:blip r:embed="rId3"/>
          <a:stretch>
            <a:fillRect/>
          </a:stretch>
        </p:blipFill>
        <p:spPr>
          <a:xfrm>
            <a:off x="0" y="3387376"/>
            <a:ext cx="4854606" cy="2366213"/>
          </a:xfrm>
          <a:prstGeom prst="rect">
            <a:avLst/>
          </a:prstGeom>
        </p:spPr>
      </p:pic>
      <p:sp>
        <p:nvSpPr>
          <p:cNvPr id="4" name="TextBox 3">
            <a:extLst>
              <a:ext uri="{FF2B5EF4-FFF2-40B4-BE49-F238E27FC236}">
                <a16:creationId xmlns:a16="http://schemas.microsoft.com/office/drawing/2014/main" id="{5D5DE46B-27D1-9FDB-2D1C-8BCA74D06D67}"/>
              </a:ext>
            </a:extLst>
          </p:cNvPr>
          <p:cNvSpPr txBox="1"/>
          <p:nvPr/>
        </p:nvSpPr>
        <p:spPr>
          <a:xfrm>
            <a:off x="259631" y="5867718"/>
            <a:ext cx="4383390" cy="261610"/>
          </a:xfrm>
          <a:prstGeom prst="rect">
            <a:avLst/>
          </a:prstGeom>
          <a:noFill/>
        </p:spPr>
        <p:txBody>
          <a:bodyPr wrap="square" rtlCol="0">
            <a:spAutoFit/>
          </a:bodyPr>
          <a:lstStyle/>
          <a:p>
            <a:r>
              <a:rPr lang="en-IN" sz="1100" dirty="0"/>
              <a:t>https://www.skillsoft.com/blog/top-aws-certifications-blog</a:t>
            </a:r>
          </a:p>
        </p:txBody>
      </p:sp>
      <p:sp>
        <p:nvSpPr>
          <p:cNvPr id="8" name="TextBox 7">
            <a:extLst>
              <a:ext uri="{FF2B5EF4-FFF2-40B4-BE49-F238E27FC236}">
                <a16:creationId xmlns:a16="http://schemas.microsoft.com/office/drawing/2014/main" id="{32A581F5-D5F9-2EDE-A023-58597B1926F1}"/>
              </a:ext>
            </a:extLst>
          </p:cNvPr>
          <p:cNvSpPr txBox="1"/>
          <p:nvPr/>
        </p:nvSpPr>
        <p:spPr>
          <a:xfrm>
            <a:off x="6024979" y="5720237"/>
            <a:ext cx="6094520" cy="261610"/>
          </a:xfrm>
          <a:prstGeom prst="rect">
            <a:avLst/>
          </a:prstGeom>
          <a:noFill/>
        </p:spPr>
        <p:txBody>
          <a:bodyPr wrap="square">
            <a:spAutoFit/>
          </a:bodyPr>
          <a:lstStyle/>
          <a:p>
            <a:r>
              <a:rPr lang="en-IN" sz="1100" dirty="0"/>
              <a:t>https://intellipaat.com/blog/aws-certification-salary/</a:t>
            </a:r>
          </a:p>
        </p:txBody>
      </p:sp>
      <p:sp>
        <p:nvSpPr>
          <p:cNvPr id="9" name="Rectangle 8">
            <a:extLst>
              <a:ext uri="{FF2B5EF4-FFF2-40B4-BE49-F238E27FC236}">
                <a16:creationId xmlns:a16="http://schemas.microsoft.com/office/drawing/2014/main" id="{E63F3947-EFDA-0D43-D512-A8F56B91FED1}"/>
              </a:ext>
            </a:extLst>
          </p:cNvPr>
          <p:cNvSpPr/>
          <p:nvPr/>
        </p:nvSpPr>
        <p:spPr>
          <a:xfrm>
            <a:off x="10919534" y="2760955"/>
            <a:ext cx="1199965" cy="66804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9A14BB80-77CC-9CC0-FCF0-4FCEB7DD9C99}"/>
              </a:ext>
            </a:extLst>
          </p:cNvPr>
          <p:cNvPicPr>
            <a:picLocks noChangeAspect="1"/>
          </p:cNvPicPr>
          <p:nvPr/>
        </p:nvPicPr>
        <p:blipFill>
          <a:blip r:embed="rId4"/>
          <a:stretch>
            <a:fillRect/>
          </a:stretch>
        </p:blipFill>
        <p:spPr>
          <a:xfrm>
            <a:off x="5752668" y="3050057"/>
            <a:ext cx="5700681" cy="2366213"/>
          </a:xfrm>
          <a:prstGeom prst="rect">
            <a:avLst/>
          </a:prstGeom>
        </p:spPr>
      </p:pic>
      <p:sp>
        <p:nvSpPr>
          <p:cNvPr id="13" name="Rectangle 12">
            <a:extLst>
              <a:ext uri="{FF2B5EF4-FFF2-40B4-BE49-F238E27FC236}">
                <a16:creationId xmlns:a16="http://schemas.microsoft.com/office/drawing/2014/main" id="{8925C1E9-16C8-CCEE-F695-B1EEBF0F59D2}"/>
              </a:ext>
            </a:extLst>
          </p:cNvPr>
          <p:cNvSpPr/>
          <p:nvPr/>
        </p:nvSpPr>
        <p:spPr>
          <a:xfrm>
            <a:off x="332132" y="5383874"/>
            <a:ext cx="3863657" cy="19530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313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CB47-83A5-2A23-5A13-B7D706EDA37F}"/>
              </a:ext>
            </a:extLst>
          </p:cNvPr>
          <p:cNvSpPr/>
          <p:nvPr/>
        </p:nvSpPr>
        <p:spPr>
          <a:xfrm>
            <a:off x="2487403" y="0"/>
            <a:ext cx="7302448" cy="861774"/>
          </a:xfrm>
          <a:prstGeom prst="rect">
            <a:avLst/>
          </a:prstGeom>
          <a:noFill/>
        </p:spPr>
        <p:txBody>
          <a:bodyPr wrap="none" lIns="91440" tIns="45720" rIns="91440" bIns="45720">
            <a:spAutoFit/>
          </a:bodyPr>
          <a:lstStyle/>
          <a:p>
            <a:pPr algn="ctr"/>
            <a:r>
              <a:rPr lang="en-US" sz="5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Top Companies that use : </a:t>
            </a:r>
          </a:p>
        </p:txBody>
      </p:sp>
      <p:cxnSp>
        <p:nvCxnSpPr>
          <p:cNvPr id="4" name="Straight Connector 3">
            <a:extLst>
              <a:ext uri="{FF2B5EF4-FFF2-40B4-BE49-F238E27FC236}">
                <a16:creationId xmlns:a16="http://schemas.microsoft.com/office/drawing/2014/main" id="{55F8F2E2-555A-998E-DAC1-E9CFBDC354E6}"/>
              </a:ext>
            </a:extLst>
          </p:cNvPr>
          <p:cNvCxnSpPr/>
          <p:nvPr/>
        </p:nvCxnSpPr>
        <p:spPr>
          <a:xfrm>
            <a:off x="4012707" y="1287262"/>
            <a:ext cx="0" cy="4749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00F0050-F55E-2B6F-2F97-645523A0FBDE}"/>
              </a:ext>
            </a:extLst>
          </p:cNvPr>
          <p:cNvCxnSpPr/>
          <p:nvPr/>
        </p:nvCxnSpPr>
        <p:spPr>
          <a:xfrm>
            <a:off x="8044649" y="1287262"/>
            <a:ext cx="0" cy="474955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590D33C-618D-437B-28BA-217034C25655}"/>
              </a:ext>
            </a:extLst>
          </p:cNvPr>
          <p:cNvSpPr/>
          <p:nvPr/>
        </p:nvSpPr>
        <p:spPr>
          <a:xfrm>
            <a:off x="801441" y="1049810"/>
            <a:ext cx="2452735" cy="707886"/>
          </a:xfrm>
          <a:prstGeom prst="rect">
            <a:avLst/>
          </a:prstGeom>
          <a:noFill/>
        </p:spPr>
        <p:txBody>
          <a:bodyPr wrap="squar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AWS</a:t>
            </a:r>
          </a:p>
        </p:txBody>
      </p:sp>
      <p:pic>
        <p:nvPicPr>
          <p:cNvPr id="2050" name="Picture 2" descr="Amazon Web Services - Wikipedia">
            <a:extLst>
              <a:ext uri="{FF2B5EF4-FFF2-40B4-BE49-F238E27FC236}">
                <a16:creationId xmlns:a16="http://schemas.microsoft.com/office/drawing/2014/main" id="{D9F04FB1-0E64-E4E5-CF10-FF926125A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085" y="1022432"/>
            <a:ext cx="1286430" cy="5997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730F5DD-C892-71AF-D0D6-50B18866CCC5}"/>
              </a:ext>
            </a:extLst>
          </p:cNvPr>
          <p:cNvPicPr>
            <a:picLocks noChangeAspect="1"/>
          </p:cNvPicPr>
          <p:nvPr/>
        </p:nvPicPr>
        <p:blipFill>
          <a:blip r:embed="rId3"/>
          <a:stretch>
            <a:fillRect/>
          </a:stretch>
        </p:blipFill>
        <p:spPr>
          <a:xfrm>
            <a:off x="4636237" y="568446"/>
            <a:ext cx="2452733" cy="1424441"/>
          </a:xfrm>
          <a:prstGeom prst="rect">
            <a:avLst/>
          </a:prstGeom>
        </p:spPr>
      </p:pic>
      <p:pic>
        <p:nvPicPr>
          <p:cNvPr id="2052" name="Picture 4" descr="Google Cloud Platform service comes to campus - UW–⁠Madison Information  Technology">
            <a:extLst>
              <a:ext uri="{FF2B5EF4-FFF2-40B4-BE49-F238E27FC236}">
                <a16:creationId xmlns:a16="http://schemas.microsoft.com/office/drawing/2014/main" id="{6CA41D06-BC6E-DB83-773A-E97AF2410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329" y="711980"/>
            <a:ext cx="2794662" cy="9585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Netflix | Brand Assets | Logos">
            <a:extLst>
              <a:ext uri="{FF2B5EF4-FFF2-40B4-BE49-F238E27FC236}">
                <a16:creationId xmlns:a16="http://schemas.microsoft.com/office/drawing/2014/main" id="{4BC3D31C-C87E-BAE6-6973-FB2B08394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74" y="1446467"/>
            <a:ext cx="2572061" cy="12094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D Airbnb Logo With Symbol Sign Icon PNG Image | Airbnb logo, ? logo, Airbnb">
            <a:extLst>
              <a:ext uri="{FF2B5EF4-FFF2-40B4-BE49-F238E27FC236}">
                <a16:creationId xmlns:a16="http://schemas.microsoft.com/office/drawing/2014/main" id="{23B094B4-2135-7EEB-DDEB-CC7D38B3C8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19" y="4594967"/>
            <a:ext cx="909183" cy="12453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3E70064-AE5E-38E4-7394-6F7404FBB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5515" y="2886316"/>
            <a:ext cx="1192563" cy="11925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logo | Unilever">
            <a:extLst>
              <a:ext uri="{FF2B5EF4-FFF2-40B4-BE49-F238E27FC236}">
                <a16:creationId xmlns:a16="http://schemas.microsoft.com/office/drawing/2014/main" id="{1E6FA725-6033-FF0B-3A79-D48633B0AC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168" y="1808543"/>
            <a:ext cx="1430925" cy="103973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ca Cola logo popular drink brand logo 17792876 Vector Art at Vecteezy">
            <a:extLst>
              <a:ext uri="{FF2B5EF4-FFF2-40B4-BE49-F238E27FC236}">
                <a16:creationId xmlns:a16="http://schemas.microsoft.com/office/drawing/2014/main" id="{6DC89A36-C1FD-568E-A6F6-BFC83D3223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42" y="2949637"/>
            <a:ext cx="1896879" cy="91853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oursera Logo and symbol, meaning, history, PNG, brand">
            <a:extLst>
              <a:ext uri="{FF2B5EF4-FFF2-40B4-BE49-F238E27FC236}">
                <a16:creationId xmlns:a16="http://schemas.microsoft.com/office/drawing/2014/main" id="{EAB3C29E-F43A-391B-1BBA-5A8013C360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9755" y="5491475"/>
            <a:ext cx="2159678" cy="85927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Emblem Lyft | Lyft, Logos, ? logo">
            <a:extLst>
              <a:ext uri="{FF2B5EF4-FFF2-40B4-BE49-F238E27FC236}">
                <a16:creationId xmlns:a16="http://schemas.microsoft.com/office/drawing/2014/main" id="{4A06A465-F6EB-9481-47FE-70DF9A6215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5428" y="4662269"/>
            <a:ext cx="1192566" cy="8292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oneywell Energy Savings Performance Contract | Equalis Group">
            <a:extLst>
              <a:ext uri="{FF2B5EF4-FFF2-40B4-BE49-F238E27FC236}">
                <a16:creationId xmlns:a16="http://schemas.microsoft.com/office/drawing/2014/main" id="{475B2E59-C1E5-D430-E00B-2D85010AF3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9830" y="1829792"/>
            <a:ext cx="2452733" cy="10416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SBC Logo and symbol, meaning, history, PNG, brand">
            <a:extLst>
              <a:ext uri="{FF2B5EF4-FFF2-40B4-BE49-F238E27FC236}">
                <a16:creationId xmlns:a16="http://schemas.microsoft.com/office/drawing/2014/main" id="{D59047B5-C389-7878-939E-BE3F7EBEFC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1528" y="5005563"/>
            <a:ext cx="2292841" cy="128399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Adobe Logo PNG Transparent &amp; SVG Vector - Freebie Supply">
            <a:extLst>
              <a:ext uri="{FF2B5EF4-FFF2-40B4-BE49-F238E27FC236}">
                <a16:creationId xmlns:a16="http://schemas.microsoft.com/office/drawing/2014/main" id="{18927BD4-276B-FF5F-002D-E7211A3AA9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6062" y="4759155"/>
            <a:ext cx="1161956" cy="1161956"/>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Marketplace - LinkedIn">
            <a:extLst>
              <a:ext uri="{FF2B5EF4-FFF2-40B4-BE49-F238E27FC236}">
                <a16:creationId xmlns:a16="http://schemas.microsoft.com/office/drawing/2014/main" id="{FB5D69A6-2CE6-D7C6-29A6-D6ABD26F4F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89967" y="4209351"/>
            <a:ext cx="2452733" cy="63260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Official Verizon Corporate Web site About Verizon">
            <a:extLst>
              <a:ext uri="{FF2B5EF4-FFF2-40B4-BE49-F238E27FC236}">
                <a16:creationId xmlns:a16="http://schemas.microsoft.com/office/drawing/2014/main" id="{79F2EBDC-1381-382E-1B5E-D8ED3188AE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952" y="2422017"/>
            <a:ext cx="2125570" cy="7078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BC10AAB8-190E-1236-CBE6-1871FCB7FFB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1107" y="3694255"/>
            <a:ext cx="1080736" cy="100312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DAF020A-B57E-7063-B77C-48A36E8B979C}"/>
              </a:ext>
            </a:extLst>
          </p:cNvPr>
          <p:cNvCxnSpPr>
            <a:cxnSpLocks/>
          </p:cNvCxnSpPr>
          <p:nvPr/>
        </p:nvCxnSpPr>
        <p:spPr>
          <a:xfrm flipH="1">
            <a:off x="71242" y="1647291"/>
            <a:ext cx="11547158" cy="59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082" name="Picture 34" descr="FedEx logo – Graphic Design Fall '16">
            <a:extLst>
              <a:ext uri="{FF2B5EF4-FFF2-40B4-BE49-F238E27FC236}">
                <a16:creationId xmlns:a16="http://schemas.microsoft.com/office/drawing/2014/main" id="{45DE0BED-5365-07FF-B24F-C10D191315F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03305" y="2457792"/>
            <a:ext cx="1303025" cy="130302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Walgreens Logos">
            <a:extLst>
              <a:ext uri="{FF2B5EF4-FFF2-40B4-BE49-F238E27FC236}">
                <a16:creationId xmlns:a16="http://schemas.microsoft.com/office/drawing/2014/main" id="{36ADA0AB-9CFE-0E7B-70F2-E8EE1E3DC5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0147" y="3397853"/>
            <a:ext cx="2399695" cy="66314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What is Spotify's logo and what does it mean? - Quora">
            <a:extLst>
              <a:ext uri="{FF2B5EF4-FFF2-40B4-BE49-F238E27FC236}">
                <a16:creationId xmlns:a16="http://schemas.microsoft.com/office/drawing/2014/main" id="{C3BCDDA0-0EC8-5429-29CE-349684C92BF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46616" y="1693203"/>
            <a:ext cx="3495981" cy="1457627"/>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Paypal Logo and symbol, meaning, history, PNG, brand">
            <a:extLst>
              <a:ext uri="{FF2B5EF4-FFF2-40B4-BE49-F238E27FC236}">
                <a16:creationId xmlns:a16="http://schemas.microsoft.com/office/drawing/2014/main" id="{0EFFEA02-261C-BF55-C60C-C02053A10B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86288" y="3129903"/>
            <a:ext cx="1822080" cy="1020365"/>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Target Logo and symbol, meaning, history, PNG, brand">
            <a:extLst>
              <a:ext uri="{FF2B5EF4-FFF2-40B4-BE49-F238E27FC236}">
                <a16:creationId xmlns:a16="http://schemas.microsoft.com/office/drawing/2014/main" id="{1B98761B-FBCD-8145-FE8A-3D4BD025EAB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46736" y="2704988"/>
            <a:ext cx="3402848" cy="1914102"/>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United Parcel Service - Wikipedia">
            <a:extLst>
              <a:ext uri="{FF2B5EF4-FFF2-40B4-BE49-F238E27FC236}">
                <a16:creationId xmlns:a16="http://schemas.microsoft.com/office/drawing/2014/main" id="{89893A0B-185B-4714-7FE0-F028064635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06491" y="4697381"/>
            <a:ext cx="1140245" cy="1361487"/>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King Digital Entertainment Game Logo PNG Vector (EPS) Free Download">
            <a:extLst>
              <a:ext uri="{FF2B5EF4-FFF2-40B4-BE49-F238E27FC236}">
                <a16:creationId xmlns:a16="http://schemas.microsoft.com/office/drawing/2014/main" id="{D20DE132-E133-AEB7-A737-2229E5F780E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41000" y="5217662"/>
            <a:ext cx="1121446" cy="74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61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mazon theme mission &amp; vision page">
            <a:extLst>
              <a:ext uri="{FF2B5EF4-FFF2-40B4-BE49-F238E27FC236}">
                <a16:creationId xmlns:a16="http://schemas.microsoft.com/office/drawing/2014/main" id="{04395FF8-FFDA-D13B-49BE-A7217FEF1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120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31D3A0-9F8B-16C1-8756-1C2F72EAF8B7}"/>
              </a:ext>
            </a:extLst>
          </p:cNvPr>
          <p:cNvSpPr/>
          <p:nvPr/>
        </p:nvSpPr>
        <p:spPr>
          <a:xfrm>
            <a:off x="337351" y="3133817"/>
            <a:ext cx="11709647" cy="296514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AutoShape 2" descr="AWS Certifications Difficulty Level">
            <a:extLst>
              <a:ext uri="{FF2B5EF4-FFF2-40B4-BE49-F238E27FC236}">
                <a16:creationId xmlns:a16="http://schemas.microsoft.com/office/drawing/2014/main" id="{08E5467F-DDB2-0814-292E-C2EE5D675E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a:extLst>
              <a:ext uri="{FF2B5EF4-FFF2-40B4-BE49-F238E27FC236}">
                <a16:creationId xmlns:a16="http://schemas.microsoft.com/office/drawing/2014/main" id="{F01255B9-29A2-4FBA-0957-A84B2EFD09C0}"/>
              </a:ext>
            </a:extLst>
          </p:cNvPr>
          <p:cNvSpPr/>
          <p:nvPr/>
        </p:nvSpPr>
        <p:spPr>
          <a:xfrm>
            <a:off x="3290997" y="545977"/>
            <a:ext cx="5077352"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Study Resources</a:t>
            </a:r>
          </a:p>
        </p:txBody>
      </p:sp>
      <p:sp>
        <p:nvSpPr>
          <p:cNvPr id="11" name="TextBox 10">
            <a:extLst>
              <a:ext uri="{FF2B5EF4-FFF2-40B4-BE49-F238E27FC236}">
                <a16:creationId xmlns:a16="http://schemas.microsoft.com/office/drawing/2014/main" id="{D7301382-D43B-3321-F60F-13CAC9ED49E5}"/>
              </a:ext>
            </a:extLst>
          </p:cNvPr>
          <p:cNvSpPr txBox="1"/>
          <p:nvPr/>
        </p:nvSpPr>
        <p:spPr>
          <a:xfrm>
            <a:off x="532660" y="2725445"/>
            <a:ext cx="10537794"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 Cloud Guru</a:t>
            </a:r>
            <a:r>
              <a:rPr lang="en-US" b="1" dirty="0">
                <a:latin typeface="Times New Roman" panose="02020603050405020304" pitchFamily="18" charset="0"/>
                <a:cs typeface="Times New Roman" panose="02020603050405020304" pitchFamily="18" charset="0"/>
              </a:rPr>
              <a:t> (Paid Resource)</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AWS</a:t>
            </a:r>
            <a:r>
              <a:rPr lang="en-US" b="1" dirty="0">
                <a:solidFill>
                  <a:srgbClr val="2998E3"/>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Training and Certification</a:t>
            </a:r>
            <a:r>
              <a:rPr lang="en-US" b="1" dirty="0">
                <a:latin typeface="Times New Roman" panose="02020603050405020304" pitchFamily="18" charset="0"/>
                <a:cs typeface="Times New Roman" panose="02020603050405020304" pitchFamily="18" charset="0"/>
              </a:rPr>
              <a:t> (Free Resource)</a:t>
            </a:r>
          </a:p>
          <a:p>
            <a:pPr marL="7429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Refer to the certification specific - exam guide thoroughly</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Pursue AWS Skill Builder Course in AWS Essentials – </a:t>
            </a:r>
            <a:r>
              <a:rPr lang="en-US" b="1" dirty="0">
                <a:latin typeface="Times New Roman" panose="02020603050405020304" pitchFamily="18" charset="0"/>
                <a:cs typeface="Times New Roman" panose="02020603050405020304" pitchFamily="18" charset="0"/>
                <a:hlinkClick r:id="rId5"/>
              </a:rPr>
              <a:t>Skill Builder</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Udemy- </a:t>
            </a:r>
            <a:r>
              <a:rPr lang="en-US" b="1"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Ultimate AWS Certified</a:t>
            </a:r>
            <a:r>
              <a:rPr lang="en-US" b="1" dirty="0">
                <a:latin typeface="Times New Roman" panose="02020603050405020304" pitchFamily="18" charset="0"/>
                <a:cs typeface="Times New Roman" panose="02020603050405020304" pitchFamily="18" charset="0"/>
              </a:rPr>
              <a:t> (Paid Resource)</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O’REILLY</a:t>
            </a:r>
            <a:r>
              <a:rPr lang="en-US" b="1" dirty="0">
                <a:latin typeface="Times New Roman" panose="02020603050405020304" pitchFamily="18" charset="0"/>
                <a:cs typeface="Times New Roman" panose="02020603050405020304" pitchFamily="18" charset="0"/>
              </a:rPr>
              <a:t> (Paid Resource)</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613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Question 1:</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Which of the following database engines is NOT supported by Amazon RDS?</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a) MySQL</a:t>
            </a: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b) PostgreSQL</a:t>
            </a: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c) Microsoft SQL Server</a:t>
            </a: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d) MongoDB</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latin typeface="Times New Roman" panose="02020603050405020304" pitchFamily="18" charset="0"/>
                <a:cs typeface="Times New Roman" panose="02020603050405020304" pitchFamily="18" charset="0"/>
              </a:rPr>
              <a:t>Answer:</a:t>
            </a:r>
            <a:r>
              <a:rPr lang="en-US" b="1" dirty="0">
                <a:solidFill>
                  <a:srgbClr val="92D050"/>
                </a:solidFill>
                <a:latin typeface="Times New Roman" panose="02020603050405020304" pitchFamily="18" charset="0"/>
                <a:cs typeface="Times New Roman" panose="02020603050405020304" pitchFamily="18" charset="0"/>
              </a:rPr>
              <a:t> b) MongoDB</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673647" y="254239"/>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362294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8A4C15-E3C6-409B-A6C4-7113ED4EBF1B}"/>
              </a:ext>
            </a:extLst>
          </p:cNvPr>
          <p:cNvGraphicFramePr>
            <a:graphicFrameLocks noGrp="1"/>
          </p:cNvGraphicFramePr>
          <p:nvPr>
            <p:extLst>
              <p:ext uri="{D42A27DB-BD31-4B8C-83A1-F6EECF244321}">
                <p14:modId xmlns:p14="http://schemas.microsoft.com/office/powerpoint/2010/main" val="568480649"/>
              </p:ext>
            </p:extLst>
          </p:nvPr>
        </p:nvGraphicFramePr>
        <p:xfrm>
          <a:off x="3049544" y="2086156"/>
          <a:ext cx="6500708" cy="2798819"/>
        </p:xfrm>
        <a:graphic>
          <a:graphicData uri="http://schemas.openxmlformats.org/drawingml/2006/table">
            <a:tbl>
              <a:tblPr firstRow="1" bandRow="1">
                <a:tableStyleId>{5C22544A-7EE6-4342-B048-85BDC9FD1C3A}</a:tableStyleId>
              </a:tblPr>
              <a:tblGrid>
                <a:gridCol w="1625177">
                  <a:extLst>
                    <a:ext uri="{9D8B030D-6E8A-4147-A177-3AD203B41FA5}">
                      <a16:colId xmlns:a16="http://schemas.microsoft.com/office/drawing/2014/main" val="834125827"/>
                    </a:ext>
                  </a:extLst>
                </a:gridCol>
                <a:gridCol w="1625177">
                  <a:extLst>
                    <a:ext uri="{9D8B030D-6E8A-4147-A177-3AD203B41FA5}">
                      <a16:colId xmlns:a16="http://schemas.microsoft.com/office/drawing/2014/main" val="928544528"/>
                    </a:ext>
                  </a:extLst>
                </a:gridCol>
                <a:gridCol w="1625177">
                  <a:extLst>
                    <a:ext uri="{9D8B030D-6E8A-4147-A177-3AD203B41FA5}">
                      <a16:colId xmlns:a16="http://schemas.microsoft.com/office/drawing/2014/main" val="3733562221"/>
                    </a:ext>
                  </a:extLst>
                </a:gridCol>
                <a:gridCol w="1625177">
                  <a:extLst>
                    <a:ext uri="{9D8B030D-6E8A-4147-A177-3AD203B41FA5}">
                      <a16:colId xmlns:a16="http://schemas.microsoft.com/office/drawing/2014/main" val="2667199990"/>
                    </a:ext>
                  </a:extLst>
                </a:gridCol>
              </a:tblGrid>
              <a:tr h="1820839">
                <a:tc>
                  <a:txBody>
                    <a:bodyPr/>
                    <a:lstStyle/>
                    <a:p>
                      <a:endParaRPr lang="en-US" sz="900" dirty="0"/>
                    </a:p>
                  </a:txBody>
                  <a:tcPr marL="45720" marR="45720" marT="22860" marB="22860"/>
                </a:tc>
                <a:tc>
                  <a:txBody>
                    <a:bodyPr/>
                    <a:lstStyle/>
                    <a:p>
                      <a:endParaRPr lang="en-US" sz="900" dirty="0"/>
                    </a:p>
                  </a:txBody>
                  <a:tcPr marL="45720" marR="45720" marT="22860" marB="22860"/>
                </a:tc>
                <a:tc>
                  <a:txBody>
                    <a:bodyPr/>
                    <a:lstStyle/>
                    <a:p>
                      <a:endParaRPr lang="en-US" sz="900" dirty="0"/>
                    </a:p>
                  </a:txBody>
                  <a:tcPr marL="45720" marR="45720" marT="22860" marB="22860"/>
                </a:tc>
                <a:tc>
                  <a:txBody>
                    <a:bodyPr/>
                    <a:lstStyle/>
                    <a:p>
                      <a:endParaRPr lang="en-US" sz="900" dirty="0"/>
                    </a:p>
                  </a:txBody>
                  <a:tcPr marL="45720" marR="45720" marT="22860" marB="22860"/>
                </a:tc>
                <a:extLst>
                  <a:ext uri="{0D108BD9-81ED-4DB2-BD59-A6C34878D82A}">
                    <a16:rowId xmlns:a16="http://schemas.microsoft.com/office/drawing/2014/main" val="2142730199"/>
                  </a:ext>
                </a:extLst>
              </a:tr>
              <a:tr h="450910">
                <a:tc>
                  <a:txBody>
                    <a:bodyPr/>
                    <a:lstStyle/>
                    <a:p>
                      <a:pPr algn="ctr"/>
                      <a:r>
                        <a:rPr lang="en-US" sz="1600" dirty="0">
                          <a:latin typeface="Times New Roman" panose="02020603050405020304" pitchFamily="18" charset="0"/>
                          <a:cs typeface="Times New Roman" panose="02020603050405020304" pitchFamily="18" charset="0"/>
                        </a:rPr>
                        <a:t>Jagadeesh Kammara</a:t>
                      </a:r>
                    </a:p>
                  </a:txBody>
                  <a:tcPr marL="45720" marR="45720" marT="22860" marB="22860"/>
                </a:tc>
                <a:tc>
                  <a:txBody>
                    <a:bodyPr/>
                    <a:lstStyle/>
                    <a:p>
                      <a:pPr algn="ctr"/>
                      <a:r>
                        <a:rPr lang="en-US" sz="1600" dirty="0" err="1">
                          <a:latin typeface="Times New Roman" panose="02020603050405020304" pitchFamily="18" charset="0"/>
                          <a:cs typeface="Times New Roman" panose="02020603050405020304" pitchFamily="18" charset="0"/>
                        </a:rPr>
                        <a:t>Haarika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Polukanti</a:t>
                      </a:r>
                      <a:endParaRPr lang="en-US" sz="1600" dirty="0">
                        <a:latin typeface="Times New Roman" panose="02020603050405020304" pitchFamily="18" charset="0"/>
                        <a:cs typeface="Times New Roman" panose="02020603050405020304" pitchFamily="18" charset="0"/>
                      </a:endParaRPr>
                    </a:p>
                  </a:txBody>
                  <a:tcPr marL="45720" marR="45720" marT="22860" marB="22860"/>
                </a:tc>
                <a:tc>
                  <a:txBody>
                    <a:bodyPr/>
                    <a:lstStyle/>
                    <a:p>
                      <a:pPr algn="ctr"/>
                      <a:r>
                        <a:rPr lang="en-US" sz="1600" dirty="0">
                          <a:latin typeface="Times New Roman" panose="02020603050405020304" pitchFamily="18" charset="0"/>
                          <a:cs typeface="Times New Roman" panose="02020603050405020304" pitchFamily="18" charset="0"/>
                        </a:rPr>
                        <a:t>Sai Chandan </a:t>
                      </a:r>
                      <a:r>
                        <a:rPr lang="en-US" sz="1600" dirty="0" err="1">
                          <a:latin typeface="Times New Roman" panose="02020603050405020304" pitchFamily="18" charset="0"/>
                          <a:cs typeface="Times New Roman" panose="02020603050405020304" pitchFamily="18" charset="0"/>
                        </a:rPr>
                        <a:t>Vuda</a:t>
                      </a:r>
                      <a:endParaRPr lang="en-US" sz="1600" dirty="0">
                        <a:latin typeface="Times New Roman" panose="02020603050405020304" pitchFamily="18" charset="0"/>
                        <a:cs typeface="Times New Roman" panose="02020603050405020304" pitchFamily="18" charset="0"/>
                      </a:endParaRPr>
                    </a:p>
                  </a:txBody>
                  <a:tcPr marL="45720" marR="45720" marT="22860" marB="22860"/>
                </a:tc>
                <a:tc>
                  <a:txBody>
                    <a:bodyPr/>
                    <a:lstStyle/>
                    <a:p>
                      <a:pPr algn="ctr"/>
                      <a:r>
                        <a:rPr lang="en-US" sz="1600" dirty="0">
                          <a:latin typeface="Times New Roman" panose="02020603050405020304" pitchFamily="18" charset="0"/>
                          <a:cs typeface="Times New Roman" panose="02020603050405020304" pitchFamily="18" charset="0"/>
                        </a:rPr>
                        <a:t>Jairam Mandi</a:t>
                      </a:r>
                    </a:p>
                  </a:txBody>
                  <a:tcPr marL="45720" marR="45720" marT="22860" marB="22860"/>
                </a:tc>
                <a:extLst>
                  <a:ext uri="{0D108BD9-81ED-4DB2-BD59-A6C34878D82A}">
                    <a16:rowId xmlns:a16="http://schemas.microsoft.com/office/drawing/2014/main" val="172075169"/>
                  </a:ext>
                </a:extLst>
              </a:tr>
              <a:tr h="444580">
                <a:tc>
                  <a:txBody>
                    <a:bodyPr/>
                    <a:lstStyle/>
                    <a:p>
                      <a:pPr algn="ctr"/>
                      <a:r>
                        <a:rPr lang="en-US" sz="1400" dirty="0">
                          <a:latin typeface="Times New Roman" panose="02020603050405020304" pitchFamily="18" charset="0"/>
                          <a:cs typeface="Times New Roman" panose="02020603050405020304" pitchFamily="18" charset="0"/>
                        </a:rPr>
                        <a:t>Tech Lead</a:t>
                      </a:r>
                    </a:p>
                  </a:txBody>
                  <a:tcPr marL="45720" marR="45720" marT="22860" marB="22860"/>
                </a:tc>
                <a:tc>
                  <a:txBody>
                    <a:bodyPr/>
                    <a:lstStyle/>
                    <a:p>
                      <a:pPr algn="ctr"/>
                      <a:r>
                        <a:rPr lang="en-US" sz="1400" dirty="0">
                          <a:latin typeface="Times New Roman" panose="02020603050405020304" pitchFamily="18" charset="0"/>
                          <a:cs typeface="Times New Roman" panose="02020603050405020304" pitchFamily="18" charset="0"/>
                        </a:rPr>
                        <a:t>Team Coordinator</a:t>
                      </a:r>
                    </a:p>
                  </a:txBody>
                  <a:tcPr marL="45720" marR="45720" marT="22860" marB="22860"/>
                </a:tc>
                <a:tc>
                  <a:txBody>
                    <a:bodyPr/>
                    <a:lstStyle/>
                    <a:p>
                      <a:pPr algn="ctr"/>
                      <a:r>
                        <a:rPr lang="en-US" sz="1400" dirty="0">
                          <a:latin typeface="Times New Roman" panose="02020603050405020304" pitchFamily="18" charset="0"/>
                          <a:cs typeface="Times New Roman" panose="02020603050405020304" pitchFamily="18" charset="0"/>
                        </a:rPr>
                        <a:t>Co-researcher</a:t>
                      </a:r>
                    </a:p>
                  </a:txBody>
                  <a:tcPr marL="45720" marR="45720" marT="22860" marB="22860"/>
                </a:tc>
                <a:tc>
                  <a:txBody>
                    <a:bodyPr/>
                    <a:lstStyle/>
                    <a:p>
                      <a:pPr algn="ctr"/>
                      <a:r>
                        <a:rPr lang="en-US" sz="1400" dirty="0">
                          <a:latin typeface="Times New Roman" panose="02020603050405020304" pitchFamily="18" charset="0"/>
                          <a:cs typeface="Times New Roman" panose="02020603050405020304" pitchFamily="18" charset="0"/>
                        </a:rPr>
                        <a:t>Presentation Lead</a:t>
                      </a:r>
                    </a:p>
                  </a:txBody>
                  <a:tcPr marL="45720" marR="45720" marT="22860" marB="22860"/>
                </a:tc>
                <a:extLst>
                  <a:ext uri="{0D108BD9-81ED-4DB2-BD59-A6C34878D82A}">
                    <a16:rowId xmlns:a16="http://schemas.microsoft.com/office/drawing/2014/main" val="2794205056"/>
                  </a:ext>
                </a:extLst>
              </a:tr>
            </a:tbl>
          </a:graphicData>
        </a:graphic>
      </p:graphicFrame>
      <p:sp>
        <p:nvSpPr>
          <p:cNvPr id="3" name="TextBox 2">
            <a:extLst>
              <a:ext uri="{FF2B5EF4-FFF2-40B4-BE49-F238E27FC236}">
                <a16:creationId xmlns:a16="http://schemas.microsoft.com/office/drawing/2014/main" id="{8E5C4A3D-572A-4509-8625-48E2A317911E}"/>
              </a:ext>
            </a:extLst>
          </p:cNvPr>
          <p:cNvSpPr txBox="1"/>
          <p:nvPr/>
        </p:nvSpPr>
        <p:spPr>
          <a:xfrm>
            <a:off x="4478726" y="5563734"/>
            <a:ext cx="3642344" cy="846386"/>
          </a:xfrm>
          <a:prstGeom prst="rect">
            <a:avLst/>
          </a:prstGeom>
          <a:noFill/>
        </p:spPr>
        <p:txBody>
          <a:bodyPr wrap="square" rtlCol="0">
            <a:spAutoFit/>
          </a:bodyPr>
          <a:lstStyle/>
          <a:p>
            <a:pPr algn="ctr"/>
            <a:endParaRPr lang="en-US" sz="900" dirty="0"/>
          </a:p>
          <a:p>
            <a:pPr algn="ctr"/>
            <a:r>
              <a:rPr lang="en-US" sz="2000" dirty="0"/>
              <a:t>MGS 613 – DBMS – Section 4S</a:t>
            </a:r>
          </a:p>
          <a:p>
            <a:pPr algn="ctr"/>
            <a:r>
              <a:rPr lang="en-US" sz="2000" dirty="0"/>
              <a:t>Fall 2023</a:t>
            </a:r>
          </a:p>
        </p:txBody>
      </p:sp>
      <p:grpSp>
        <p:nvGrpSpPr>
          <p:cNvPr id="7" name="Group 6">
            <a:extLst>
              <a:ext uri="{FF2B5EF4-FFF2-40B4-BE49-F238E27FC236}">
                <a16:creationId xmlns:a16="http://schemas.microsoft.com/office/drawing/2014/main" id="{40C2AF9F-7CAE-40E3-AC56-A70ED21DEFDA}"/>
              </a:ext>
            </a:extLst>
          </p:cNvPr>
          <p:cNvGrpSpPr/>
          <p:nvPr/>
        </p:nvGrpSpPr>
        <p:grpSpPr>
          <a:xfrm>
            <a:off x="3163116" y="2195729"/>
            <a:ext cx="6304009" cy="1466028"/>
            <a:chOff x="6323057" y="3659937"/>
            <a:chExt cx="12608017" cy="2932056"/>
          </a:xfrm>
        </p:grpSpPr>
        <p:pic>
          <p:nvPicPr>
            <p:cNvPr id="4" name="Picture 3">
              <a:extLst>
                <a:ext uri="{FF2B5EF4-FFF2-40B4-BE49-F238E27FC236}">
                  <a16:creationId xmlns:a16="http://schemas.microsoft.com/office/drawing/2014/main" id="{A0800D5C-3E9A-4B0A-92DD-ABC7AC1E43A5}"/>
                </a:ext>
              </a:extLst>
            </p:cNvPr>
            <p:cNvPicPr>
              <a:picLocks noChangeAspect="1"/>
            </p:cNvPicPr>
            <p:nvPr/>
          </p:nvPicPr>
          <p:blipFill>
            <a:blip r:embed="rId2"/>
            <a:stretch>
              <a:fillRect/>
            </a:stretch>
          </p:blipFill>
          <p:spPr>
            <a:xfrm>
              <a:off x="12771349" y="3661258"/>
              <a:ext cx="2905797" cy="2905797"/>
            </a:xfrm>
            <a:prstGeom prst="rect">
              <a:avLst/>
            </a:prstGeom>
          </p:spPr>
        </p:pic>
        <p:pic>
          <p:nvPicPr>
            <p:cNvPr id="1026" name="Picture 2" descr="Face Generator – Generate Faces Online Using AI">
              <a:extLst>
                <a:ext uri="{FF2B5EF4-FFF2-40B4-BE49-F238E27FC236}">
                  <a16:creationId xmlns:a16="http://schemas.microsoft.com/office/drawing/2014/main" id="{6D37CA82-9CCB-45D8-B989-B16CE9FB9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057" y="3686196"/>
              <a:ext cx="2880859" cy="2880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is Site Ranks the Attractiveness of AI-Generated Faces | PetaPixel">
              <a:extLst>
                <a:ext uri="{FF2B5EF4-FFF2-40B4-BE49-F238E27FC236}">
                  <a16:creationId xmlns:a16="http://schemas.microsoft.com/office/drawing/2014/main" id="{93D20AD4-A0C5-45FC-BE91-FEC5396AF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1218" y="3686196"/>
              <a:ext cx="2905797" cy="29057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C8440E-DC2C-4304-82CE-4F110EDAC259}"/>
                </a:ext>
              </a:extLst>
            </p:cNvPr>
            <p:cNvPicPr>
              <a:picLocks noChangeAspect="1"/>
            </p:cNvPicPr>
            <p:nvPr/>
          </p:nvPicPr>
          <p:blipFill>
            <a:blip r:embed="rId5"/>
            <a:stretch>
              <a:fillRect/>
            </a:stretch>
          </p:blipFill>
          <p:spPr>
            <a:xfrm>
              <a:off x="16025277" y="3659937"/>
              <a:ext cx="2905797" cy="2905797"/>
            </a:xfrm>
            <a:prstGeom prst="rect">
              <a:avLst/>
            </a:prstGeom>
          </p:spPr>
        </p:pic>
      </p:grpSp>
      <p:sp>
        <p:nvSpPr>
          <p:cNvPr id="10" name="TextBox 9">
            <a:extLst>
              <a:ext uri="{FF2B5EF4-FFF2-40B4-BE49-F238E27FC236}">
                <a16:creationId xmlns:a16="http://schemas.microsoft.com/office/drawing/2014/main" id="{6535558F-99EB-46B7-94BD-AA3A89EAE4E7}"/>
              </a:ext>
            </a:extLst>
          </p:cNvPr>
          <p:cNvSpPr txBox="1"/>
          <p:nvPr/>
        </p:nvSpPr>
        <p:spPr>
          <a:xfrm>
            <a:off x="4006125" y="293992"/>
            <a:ext cx="4417941" cy="1323439"/>
          </a:xfrm>
          <a:prstGeom prst="rect">
            <a:avLst/>
          </a:prstGeom>
          <a:noFill/>
        </p:spPr>
        <p:txBody>
          <a:bodyPr wrap="none" rtlCol="0">
            <a:spAutoFit/>
          </a:bodyPr>
          <a:lstStyle/>
          <a:p>
            <a:pPr algn="ctr"/>
            <a:endParaRPr lang="en-US" sz="900" dirty="0"/>
          </a:p>
          <a:p>
            <a:pPr algn="ctr"/>
            <a:r>
              <a:rPr lang="en-US" sz="2700" b="1" dirty="0"/>
              <a:t>Team 13: Data Crafters</a:t>
            </a:r>
          </a:p>
          <a:p>
            <a:pPr algn="ctr"/>
            <a:r>
              <a:rPr lang="en-US" sz="2200" dirty="0"/>
              <a:t>Project Topics: Amazon Web Services</a:t>
            </a:r>
          </a:p>
          <a:p>
            <a:pPr algn="ctr"/>
            <a:r>
              <a:rPr lang="en-US" sz="2200" dirty="0"/>
              <a:t>Presentation Dates: Oct 30, Dec 11</a:t>
            </a:r>
            <a:r>
              <a:rPr lang="en-US" sz="2200" b="1" dirty="0"/>
              <a:t> </a:t>
            </a:r>
            <a:endParaRPr lang="en-US" sz="2200" dirty="0"/>
          </a:p>
        </p:txBody>
      </p:sp>
      <p:pic>
        <p:nvPicPr>
          <p:cNvPr id="8" name="Picture 2" descr="UB Bulls | Brands of the World™ | Download vector logos and logotypes">
            <a:extLst>
              <a:ext uri="{FF2B5EF4-FFF2-40B4-BE49-F238E27FC236}">
                <a16:creationId xmlns:a16="http://schemas.microsoft.com/office/drawing/2014/main" id="{E6FD4497-1354-42C4-BFE1-48510313873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91640" y="4802484"/>
            <a:ext cx="1000275" cy="1000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taking a selfie&#10;&#10;Description automatically generated">
            <a:extLst>
              <a:ext uri="{FF2B5EF4-FFF2-40B4-BE49-F238E27FC236}">
                <a16:creationId xmlns:a16="http://schemas.microsoft.com/office/drawing/2014/main" id="{EA3B8DF2-6292-0185-E81A-6DE8A12F73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3116" y="2195729"/>
            <a:ext cx="1425015" cy="1541385"/>
          </a:xfrm>
          <a:prstGeom prst="rect">
            <a:avLst/>
          </a:prstGeom>
        </p:spPr>
      </p:pic>
      <p:pic>
        <p:nvPicPr>
          <p:cNvPr id="12" name="Picture 11" descr="A close-up of a person&#10;&#10;Description automatically generated">
            <a:extLst>
              <a:ext uri="{FF2B5EF4-FFF2-40B4-BE49-F238E27FC236}">
                <a16:creationId xmlns:a16="http://schemas.microsoft.com/office/drawing/2014/main" id="{00FC2902-078B-2021-2E4F-AD177A6DE9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5712" y="2195729"/>
            <a:ext cx="1425016" cy="1541385"/>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B5F32C3D-5DDB-CB39-F381-9447964C7B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2328" y="2208858"/>
            <a:ext cx="1454797" cy="1528255"/>
          </a:xfrm>
          <a:prstGeom prst="rect">
            <a:avLst/>
          </a:prstGeom>
        </p:spPr>
      </p:pic>
      <p:pic>
        <p:nvPicPr>
          <p:cNvPr id="16" name="Picture 15" descr="A person with curly hair and beard&#10;&#10;Description automatically generated">
            <a:extLst>
              <a:ext uri="{FF2B5EF4-FFF2-40B4-BE49-F238E27FC236}">
                <a16:creationId xmlns:a16="http://schemas.microsoft.com/office/drawing/2014/main" id="{CC0CE927-3412-3709-D85F-8384F2B4B5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5061" y="2181222"/>
            <a:ext cx="1435100" cy="1553852"/>
          </a:xfrm>
          <a:prstGeom prst="rect">
            <a:avLst/>
          </a:prstGeom>
        </p:spPr>
      </p:pic>
    </p:spTree>
    <p:extLst>
      <p:ext uri="{BB962C8B-B14F-4D97-AF65-F5344CB8AC3E}">
        <p14:creationId xmlns:p14="http://schemas.microsoft.com/office/powerpoint/2010/main" val="28059131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Autofit/>
          </a:bodyPr>
          <a:lstStyle/>
          <a:p>
            <a:r>
              <a:rPr lang="en-US" b="1" dirty="0">
                <a:latin typeface="Times New Roman" panose="02020603050405020304" pitchFamily="18" charset="0"/>
                <a:cs typeface="Times New Roman" panose="02020603050405020304" pitchFamily="18" charset="0"/>
              </a:rPr>
              <a:t>Question 2:</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Scenario: A company is building a new e-commerce platform and needs a database solution. The application requires the flexibility to scale up and down based on demand, and they want to minimize administrative tasks like patching and backups. Which Amazon RDS database engine is the most suitable for their needs?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 Amazon Aurora</a:t>
            </a:r>
          </a:p>
          <a:p>
            <a:r>
              <a:rPr lang="en-US" b="1" dirty="0">
                <a:latin typeface="Times New Roman" panose="02020603050405020304" pitchFamily="18" charset="0"/>
                <a:cs typeface="Times New Roman" panose="02020603050405020304" pitchFamily="18" charset="0"/>
              </a:rPr>
              <a:t>b) Amazon Redshift</a:t>
            </a:r>
          </a:p>
          <a:p>
            <a:r>
              <a:rPr lang="en-US" b="1" dirty="0">
                <a:latin typeface="Times New Roman" panose="02020603050405020304" pitchFamily="18" charset="0"/>
                <a:cs typeface="Times New Roman" panose="02020603050405020304" pitchFamily="18" charset="0"/>
              </a:rPr>
              <a:t>c) Amazon DynamoDB</a:t>
            </a:r>
          </a:p>
          <a:p>
            <a:r>
              <a:rPr lang="en-US" b="1" dirty="0">
                <a:latin typeface="Times New Roman" panose="02020603050405020304" pitchFamily="18" charset="0"/>
                <a:cs typeface="Times New Roman" panose="02020603050405020304" pitchFamily="18" charset="0"/>
              </a:rPr>
              <a:t>d) Amazon Neptune</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Answer</a:t>
            </a:r>
            <a:r>
              <a:rPr lang="en-US" b="1" dirty="0">
                <a:solidFill>
                  <a:schemeClr val="accent6"/>
                </a:solidFill>
                <a:latin typeface="Times New Roman" panose="02020603050405020304" pitchFamily="18" charset="0"/>
                <a:cs typeface="Times New Roman" panose="02020603050405020304" pitchFamily="18" charset="0"/>
              </a:rPr>
              <a:t>: </a:t>
            </a:r>
            <a:r>
              <a:rPr lang="en-US" b="1" dirty="0">
                <a:solidFill>
                  <a:srgbClr val="92D050"/>
                </a:solidFill>
                <a:latin typeface="Times New Roman" panose="02020603050405020304" pitchFamily="18" charset="0"/>
                <a:cs typeface="Times New Roman" panose="02020603050405020304" pitchFamily="18" charset="0"/>
              </a:rPr>
              <a:t>a) Amazon Aurora</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584870" y="271995"/>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98191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635314" y="1865047"/>
            <a:ext cx="6574973" cy="3670180"/>
          </a:xfrm>
          <a:prstGeom prst="rect">
            <a:avLst/>
          </a:prstGeom>
        </p:spPr>
        <p:txBody>
          <a:bodyPr vert="horz" lIns="0" tIns="45720" rIns="0" bIns="45720" rtlCol="0">
            <a:normAutofit fontScale="85000" lnSpcReduction="20000"/>
          </a:bodyPr>
          <a:lstStyle/>
          <a:p>
            <a:r>
              <a:rPr lang="en-US" sz="2300" b="1" dirty="0">
                <a:latin typeface="Times New Roman" panose="02020603050405020304" pitchFamily="18" charset="0"/>
                <a:cs typeface="Times New Roman" panose="02020603050405020304" pitchFamily="18" charset="0"/>
              </a:rPr>
              <a:t>Question 3:</a:t>
            </a:r>
          </a:p>
          <a:p>
            <a:endParaRPr lang="en-US" sz="2300" b="1"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Scenario: Your organization needs to periodically analyze large sets of data using a data warehousing solution. Which AWS service can you integrate with Amazon RDS to efficiently perform such data analysis?</a:t>
            </a:r>
          </a:p>
          <a:p>
            <a:endParaRPr lang="en-US" sz="2300" b="1"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a) Amazon Redshift</a:t>
            </a:r>
          </a:p>
          <a:p>
            <a:r>
              <a:rPr lang="en-US" sz="2300" b="1" dirty="0">
                <a:latin typeface="Times New Roman" panose="02020603050405020304" pitchFamily="18" charset="0"/>
                <a:cs typeface="Times New Roman" panose="02020603050405020304" pitchFamily="18" charset="0"/>
              </a:rPr>
              <a:t>b) AWS Lambda</a:t>
            </a:r>
          </a:p>
          <a:p>
            <a:r>
              <a:rPr lang="en-US" sz="2300" b="1" dirty="0">
                <a:latin typeface="Times New Roman" panose="02020603050405020304" pitchFamily="18" charset="0"/>
                <a:cs typeface="Times New Roman" panose="02020603050405020304" pitchFamily="18" charset="0"/>
              </a:rPr>
              <a:t>c) Amazon DynamoDB</a:t>
            </a:r>
          </a:p>
          <a:p>
            <a:r>
              <a:rPr lang="en-US" sz="2300" b="1" dirty="0">
                <a:latin typeface="Times New Roman" panose="02020603050405020304" pitchFamily="18" charset="0"/>
                <a:cs typeface="Times New Roman" panose="02020603050405020304" pitchFamily="18" charset="0"/>
              </a:rPr>
              <a:t>d) Amazon S3</a:t>
            </a:r>
          </a:p>
          <a:p>
            <a:endParaRPr lang="en-US" sz="2300" b="1" dirty="0">
              <a:latin typeface="Times New Roman" panose="02020603050405020304" pitchFamily="18" charset="0"/>
              <a:cs typeface="Times New Roman" panose="02020603050405020304" pitchFamily="18" charset="0"/>
            </a:endParaRPr>
          </a:p>
          <a:p>
            <a:endParaRPr lang="en-US" sz="2300" b="1"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Answer : </a:t>
            </a:r>
            <a:r>
              <a:rPr lang="en-US" sz="2300" b="1" dirty="0">
                <a:solidFill>
                  <a:srgbClr val="92D050"/>
                </a:solidFill>
                <a:latin typeface="Times New Roman" panose="02020603050405020304" pitchFamily="18" charset="0"/>
                <a:cs typeface="Times New Roman" panose="02020603050405020304" pitchFamily="18" charset="0"/>
              </a:rPr>
              <a:t>a) Amazon Redshift</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557181" y="337785"/>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306654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rmAutofit fontScale="92500" lnSpcReduction="10000"/>
          </a:bodyPr>
          <a:lstStyle/>
          <a:p>
            <a:r>
              <a:rPr lang="en-US" sz="1900" b="1" dirty="0">
                <a:latin typeface="Times New Roman" panose="02020603050405020304" pitchFamily="18" charset="0"/>
                <a:cs typeface="Times New Roman" panose="02020603050405020304" pitchFamily="18" charset="0"/>
              </a:rPr>
              <a:t>Question 4:</a:t>
            </a:r>
          </a:p>
          <a:p>
            <a:endParaRPr lang="en-US" sz="1900" dirty="0">
              <a:latin typeface="Times New Roman" panose="02020603050405020304" pitchFamily="18" charset="0"/>
              <a:cs typeface="Times New Roman" panose="02020603050405020304" pitchFamily="18" charset="0"/>
            </a:endParaRPr>
          </a:p>
          <a:p>
            <a:r>
              <a:rPr lang="en-US" sz="1900" b="1" dirty="0">
                <a:latin typeface="Times New Roman" panose="02020603050405020304" pitchFamily="18" charset="0"/>
                <a:cs typeface="Times New Roman" panose="02020603050405020304" pitchFamily="18" charset="0"/>
              </a:rPr>
              <a:t>Your organization is launching a new online gaming platform that relies on a  database. If the primary database goes down, it could result in significant revenue loss. Which Amazon RDS feature should you use to ensure high availability for your database?</a:t>
            </a:r>
          </a:p>
          <a:p>
            <a:endParaRPr lang="en-US" sz="1900" b="1" dirty="0">
              <a:latin typeface="Times New Roman" panose="02020603050405020304" pitchFamily="18" charset="0"/>
              <a:cs typeface="Times New Roman" panose="02020603050405020304" pitchFamily="18" charset="0"/>
            </a:endParaRPr>
          </a:p>
          <a:p>
            <a:r>
              <a:rPr lang="en-US" sz="1900" b="1" dirty="0">
                <a:latin typeface="Times New Roman" panose="02020603050405020304" pitchFamily="18" charset="0"/>
                <a:cs typeface="Times New Roman" panose="02020603050405020304" pitchFamily="18" charset="0"/>
              </a:rPr>
              <a:t>a) Amazon RDS Read Replicas</a:t>
            </a:r>
          </a:p>
          <a:p>
            <a:r>
              <a:rPr lang="en-US" sz="1900" b="1" dirty="0">
                <a:latin typeface="Times New Roman" panose="02020603050405020304" pitchFamily="18" charset="0"/>
                <a:cs typeface="Times New Roman" panose="02020603050405020304" pitchFamily="18" charset="0"/>
              </a:rPr>
              <a:t>b) Amazon RDS Cross-Region Replication</a:t>
            </a:r>
          </a:p>
          <a:p>
            <a:r>
              <a:rPr lang="en-US" sz="1900" b="1" dirty="0">
                <a:latin typeface="Times New Roman" panose="02020603050405020304" pitchFamily="18" charset="0"/>
                <a:cs typeface="Times New Roman" panose="02020603050405020304" pitchFamily="18" charset="0"/>
              </a:rPr>
              <a:t>c) Amazon RDS Multi-AZ deployment</a:t>
            </a:r>
          </a:p>
          <a:p>
            <a:r>
              <a:rPr lang="en-US" sz="1900" b="1" dirty="0">
                <a:latin typeface="Times New Roman" panose="02020603050405020304" pitchFamily="18" charset="0"/>
                <a:cs typeface="Times New Roman" panose="02020603050405020304" pitchFamily="18" charset="0"/>
              </a:rPr>
              <a:t>d) Amazon RDS Parameter Groups</a:t>
            </a:r>
          </a:p>
          <a:p>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Answer : </a:t>
            </a:r>
            <a:r>
              <a:rPr lang="en-US" sz="1900" dirty="0">
                <a:solidFill>
                  <a:srgbClr val="92D050"/>
                </a:solidFill>
                <a:latin typeface="Times New Roman" panose="02020603050405020304" pitchFamily="18" charset="0"/>
                <a:cs typeface="Times New Roman" panose="02020603050405020304" pitchFamily="18" charset="0"/>
              </a:rPr>
              <a:t>c) Amazon RDS Multi-AZ deployment</a:t>
            </a:r>
          </a:p>
          <a:p>
            <a:pPr defTabSz="914400">
              <a:lnSpc>
                <a:spcPct val="90000"/>
              </a:lnSpc>
              <a:spcAft>
                <a:spcPts val="600"/>
              </a:spcAft>
              <a:buClr>
                <a:schemeClr val="accent1"/>
              </a:buClr>
              <a:buFont typeface="Calibri" panose="020F0502020204030204" pitchFamily="34" charset="0"/>
            </a:pPr>
            <a:endParaRPr lang="en-US" sz="15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sz="1500"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sz="1500"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425071" y="243130"/>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296673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rmAutofit/>
          </a:bodyPr>
          <a:lstStyle/>
          <a:p>
            <a:r>
              <a:rPr lang="en-US" b="1" dirty="0">
                <a:latin typeface="Times New Roman" panose="02020603050405020304" pitchFamily="18" charset="0"/>
                <a:cs typeface="Times New Roman" panose="02020603050405020304" pitchFamily="18" charset="0"/>
              </a:rPr>
              <a:t>Question 5:</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What is the underlying database engine that powers Amazon Aurora?</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 MySQL and PostgreSQL</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 Microsoft SQL Server</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 Oracle Database</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 Amazon DynamoDB</a:t>
            </a:r>
            <a:endParaRPr lang="en-US" dirty="0">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Answer : </a:t>
            </a:r>
            <a:r>
              <a:rPr lang="en-US" b="1" dirty="0">
                <a:solidFill>
                  <a:srgbClr val="92D050"/>
                </a:solidFill>
                <a:latin typeface="Times New Roman" panose="02020603050405020304" pitchFamily="18" charset="0"/>
                <a:cs typeface="Times New Roman" panose="02020603050405020304" pitchFamily="18" charset="0"/>
              </a:rPr>
              <a:t>a) MySQL and PostgreSQL</a:t>
            </a:r>
            <a:endParaRPr lang="en-US" dirty="0">
              <a:solidFill>
                <a:srgbClr val="92D050"/>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425071" y="243130"/>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223562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rmAutofit/>
          </a:bodyPr>
          <a:lstStyle/>
          <a:p>
            <a:r>
              <a:rPr lang="en-US" b="1" dirty="0">
                <a:latin typeface="Times New Roman" panose="02020603050405020304" pitchFamily="18" charset="0"/>
                <a:cs typeface="Times New Roman" panose="02020603050405020304" pitchFamily="18" charset="0"/>
              </a:rPr>
              <a:t>Question 6:</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Which AWS service is best suited for running data warehousing workloads and complex queries on large datasets?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 Amazon RDS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 Amazon DynamoDB</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 Amazon Redshift</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 Amazon Aurora</a:t>
            </a:r>
            <a:endParaRPr lang="en-US" dirty="0">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Answer : </a:t>
            </a:r>
            <a:r>
              <a:rPr lang="en-US" b="1" dirty="0">
                <a:solidFill>
                  <a:srgbClr val="92D050"/>
                </a:solidFill>
                <a:latin typeface="Times New Roman" panose="02020603050405020304" pitchFamily="18" charset="0"/>
                <a:cs typeface="Times New Roman" panose="02020603050405020304" pitchFamily="18" charset="0"/>
              </a:rPr>
              <a:t>c) Amazon Redshift</a:t>
            </a:r>
            <a:endParaRPr lang="en-US" dirty="0">
              <a:solidFill>
                <a:srgbClr val="92D050"/>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425071" y="243130"/>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20231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rmAutofit/>
          </a:bodyPr>
          <a:lstStyle/>
          <a:p>
            <a:r>
              <a:rPr lang="en-US" b="1" dirty="0">
                <a:latin typeface="Times New Roman" panose="02020603050405020304" pitchFamily="18" charset="0"/>
                <a:cs typeface="Times New Roman" panose="02020603050405020304" pitchFamily="18" charset="0"/>
              </a:rPr>
              <a:t>Question 7:</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What is the primary use case for Amazon Aurora?</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 Data warehousing and analytics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 High-performance OLTP applications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 Managing NoSQL databases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 Real-time stream processing</a:t>
            </a:r>
            <a:endParaRPr lang="en-US" dirty="0">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Answer :</a:t>
            </a:r>
            <a:r>
              <a:rPr lang="en-US" b="1" dirty="0">
                <a:solidFill>
                  <a:srgbClr val="92D050"/>
                </a:solidFill>
                <a:latin typeface="Times New Roman" panose="02020603050405020304" pitchFamily="18" charset="0"/>
                <a:cs typeface="Times New Roman" panose="02020603050405020304" pitchFamily="18" charset="0"/>
              </a:rPr>
              <a:t>b) High-performance OLTP applications</a:t>
            </a:r>
            <a:endParaRPr lang="en-US" dirty="0">
              <a:solidFill>
                <a:srgbClr val="92D050"/>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425071" y="243130"/>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3572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91A48746-F58A-C301-7EEE-A53AD8697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sp>
        <p:nvSpPr>
          <p:cNvPr id="2" name="TextBox 1">
            <a:extLst>
              <a:ext uri="{FF2B5EF4-FFF2-40B4-BE49-F238E27FC236}">
                <a16:creationId xmlns:a16="http://schemas.microsoft.com/office/drawing/2014/main" id="{C6381FCB-31C0-2DA5-3B72-74A99CD858A9}"/>
              </a:ext>
            </a:extLst>
          </p:cNvPr>
          <p:cNvSpPr txBox="1"/>
          <p:nvPr/>
        </p:nvSpPr>
        <p:spPr>
          <a:xfrm>
            <a:off x="4974769" y="2198914"/>
            <a:ext cx="6574973" cy="3670180"/>
          </a:xfrm>
          <a:prstGeom prst="rect">
            <a:avLst/>
          </a:prstGeom>
        </p:spPr>
        <p:txBody>
          <a:bodyPr vert="horz" lIns="0" tIns="45720" rIns="0" bIns="45720" rtlCol="0">
            <a:normAutofit/>
          </a:bodyPr>
          <a:lstStyle/>
          <a:p>
            <a:r>
              <a:rPr lang="en-US" b="1" dirty="0">
                <a:latin typeface="Times New Roman" panose="02020603050405020304" pitchFamily="18" charset="0"/>
                <a:cs typeface="Times New Roman" panose="02020603050405020304" pitchFamily="18" charset="0"/>
              </a:rPr>
              <a:t>Question 8:</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What is the primary purpose of Amazon RDS Read Replicas?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Data warehousing and analytics</a:t>
            </a:r>
          </a:p>
          <a:p>
            <a:r>
              <a:rPr lang="en-US" dirty="0">
                <a:latin typeface="Times New Roman" panose="02020603050405020304" pitchFamily="18" charset="0"/>
                <a:cs typeface="Times New Roman" panose="02020603050405020304" pitchFamily="18" charset="0"/>
              </a:rPr>
              <a:t>b) Load balancing read traffic across multiple database instances</a:t>
            </a:r>
          </a:p>
          <a:p>
            <a:r>
              <a:rPr lang="en-US" dirty="0">
                <a:latin typeface="Times New Roman" panose="02020603050405020304" pitchFamily="18" charset="0"/>
                <a:cs typeface="Times New Roman" panose="02020603050405020304" pitchFamily="18" charset="0"/>
              </a:rPr>
              <a:t>c) Automated daily backups</a:t>
            </a:r>
          </a:p>
          <a:p>
            <a:r>
              <a:rPr lang="en-US" dirty="0">
                <a:latin typeface="Times New Roman" panose="02020603050405020304" pitchFamily="18" charset="0"/>
                <a:cs typeface="Times New Roman" panose="02020603050405020304" pitchFamily="18" charset="0"/>
              </a:rPr>
              <a:t>d) Data transfer between different AWS regions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Answer : </a:t>
            </a:r>
            <a:r>
              <a:rPr lang="en-US" dirty="0">
                <a:solidFill>
                  <a:srgbClr val="92D050"/>
                </a:solidFill>
                <a:latin typeface="Times New Roman" panose="02020603050405020304" pitchFamily="18" charset="0"/>
                <a:cs typeface="Times New Roman" panose="02020603050405020304" pitchFamily="18" charset="0"/>
              </a:rPr>
              <a:t>b) Load balancing read traffic across multiple database instances</a:t>
            </a:r>
          </a:p>
          <a:p>
            <a:pPr defTabSz="914400">
              <a:lnSpc>
                <a:spcPct val="90000"/>
              </a:lnSpc>
              <a:spcAft>
                <a:spcPts val="600"/>
              </a:spcAft>
              <a:buClr>
                <a:schemeClr val="accent1"/>
              </a:buClr>
              <a:buFont typeface="Calibri" panose="020F0502020204030204" pitchFamily="34" charset="0"/>
            </a:pPr>
            <a:endParaRPr lang="en-US" b="1" dirty="0">
              <a:solidFill>
                <a:schemeClr val="tx1">
                  <a:lumMod val="75000"/>
                  <a:lumOff val="25000"/>
                </a:schemeClr>
              </a:solidFill>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1"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defTabSz="914400">
              <a:lnSpc>
                <a:spcPct val="90000"/>
              </a:lnSpc>
              <a:spcAft>
                <a:spcPts val="600"/>
              </a:spcAft>
              <a:buClr>
                <a:schemeClr val="accent1"/>
              </a:buClr>
              <a:buFont typeface="Calibri" panose="020F0502020204030204" pitchFamily="34" charset="0"/>
            </a:pPr>
            <a:endParaRPr lang="en-US" b="0" i="0"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F9B1C9-FFB6-01EC-5C92-E1E28488CFFE}"/>
              </a:ext>
            </a:extLst>
          </p:cNvPr>
          <p:cNvSpPr/>
          <p:nvPr/>
        </p:nvSpPr>
        <p:spPr>
          <a:xfrm>
            <a:off x="3425071" y="243130"/>
            <a:ext cx="436561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Questionnaire</a:t>
            </a:r>
          </a:p>
        </p:txBody>
      </p:sp>
    </p:spTree>
    <p:extLst>
      <p:ext uri="{BB962C8B-B14F-4D97-AF65-F5344CB8AC3E}">
        <p14:creationId xmlns:p14="http://schemas.microsoft.com/office/powerpoint/2010/main" val="417181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FCBF2-D44B-5AB4-12D2-122D5DC81663}"/>
              </a:ext>
            </a:extLst>
          </p:cNvPr>
          <p:cNvPicPr>
            <a:picLocks noChangeAspect="1"/>
          </p:cNvPicPr>
          <p:nvPr/>
        </p:nvPicPr>
        <p:blipFill>
          <a:blip r:embed="rId2"/>
          <a:stretch>
            <a:fillRect/>
          </a:stretch>
        </p:blipFill>
        <p:spPr>
          <a:xfrm>
            <a:off x="0" y="0"/>
            <a:ext cx="12192000" cy="6356412"/>
          </a:xfrm>
          <a:prstGeom prst="rect">
            <a:avLst/>
          </a:prstGeom>
        </p:spPr>
      </p:pic>
    </p:spTree>
    <p:extLst>
      <p:ext uri="{BB962C8B-B14F-4D97-AF65-F5344CB8AC3E}">
        <p14:creationId xmlns:p14="http://schemas.microsoft.com/office/powerpoint/2010/main" val="3569725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azon theme mission &amp; vision page">
            <a:extLst>
              <a:ext uri="{FF2B5EF4-FFF2-40B4-BE49-F238E27FC236}">
                <a16:creationId xmlns:a16="http://schemas.microsoft.com/office/drawing/2014/main" id="{2580B6C0-E1DD-A7AC-1BBB-4F5949B72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12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5B8D9-872B-F813-45C3-ED2947EF242D}"/>
              </a:ext>
            </a:extLst>
          </p:cNvPr>
          <p:cNvSpPr txBox="1"/>
          <p:nvPr/>
        </p:nvSpPr>
        <p:spPr>
          <a:xfrm>
            <a:off x="3013230" y="253014"/>
            <a:ext cx="6165540" cy="1446550"/>
          </a:xfrm>
          <a:prstGeom prst="rect">
            <a:avLst/>
          </a:prstGeom>
          <a:noFill/>
        </p:spPr>
        <p:txBody>
          <a:bodyPr wrap="square">
            <a:spAutoFit/>
          </a:bodyPr>
          <a:lstStyle/>
          <a:p>
            <a:pPr algn="ctr"/>
            <a:r>
              <a:rPr lang="en-US" sz="44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What is Amazon Web Services</a:t>
            </a:r>
          </a:p>
        </p:txBody>
      </p:sp>
      <p:sp>
        <p:nvSpPr>
          <p:cNvPr id="6" name="Rectangle 5">
            <a:extLst>
              <a:ext uri="{FF2B5EF4-FFF2-40B4-BE49-F238E27FC236}">
                <a16:creationId xmlns:a16="http://schemas.microsoft.com/office/drawing/2014/main" id="{E702730D-48D9-D9D2-0A93-380321924343}"/>
              </a:ext>
            </a:extLst>
          </p:cNvPr>
          <p:cNvSpPr/>
          <p:nvPr/>
        </p:nvSpPr>
        <p:spPr>
          <a:xfrm>
            <a:off x="636233" y="3389243"/>
            <a:ext cx="10919533" cy="2031325"/>
          </a:xfrm>
          <a:prstGeom prst="rect">
            <a:avLst/>
          </a:prstGeom>
          <a:solidFill>
            <a:schemeClr val="bg1"/>
          </a:solidFill>
        </p:spPr>
        <p:txBody>
          <a:bodyPr wrap="square" lIns="91440" tIns="45720" rIns="91440" bIns="45720">
            <a:spAutoFit/>
          </a:bodyPr>
          <a:lstStyle/>
          <a:p>
            <a:pPr algn="ctr"/>
            <a:endParaRPr lang="en-US"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It is a comprehensive and widely used cloud computing platform and infrastructure services provided by Amazon. AWS offers a wide range of cloud computing services, including computing power, storage, databases, machine learning, analytics, content delivery, and more. </a:t>
            </a:r>
          </a:p>
          <a:p>
            <a:pPr marL="285750" indent="-285750">
              <a:buFont typeface="Arial" panose="020B0604020202020204" pitchFamily="34" charset="0"/>
              <a:buChar char="•"/>
            </a:pP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These services are delivered on-demand over the internet, and customers can pay for the specific resources and services they use, often referred to as a "pay-as-you-go" model.</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965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1AA983-A074-173B-6935-10C227767BBD}"/>
              </a:ext>
            </a:extLst>
          </p:cNvPr>
          <p:cNvSpPr txBox="1"/>
          <p:nvPr/>
        </p:nvSpPr>
        <p:spPr>
          <a:xfrm>
            <a:off x="1733365" y="0"/>
            <a:ext cx="8175948" cy="584775"/>
          </a:xfrm>
          <a:prstGeom prst="rect">
            <a:avLst/>
          </a:prstGeom>
          <a:noFill/>
        </p:spPr>
        <p:txBody>
          <a:bodyPr wrap="square">
            <a:spAutoFit/>
          </a:bodyPr>
          <a:lstStyle/>
          <a:p>
            <a:pPr algn="ctr"/>
            <a:r>
              <a:rPr lang="en-US" sz="3200" b="1"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Demo: How To Create an AWS Account </a:t>
            </a:r>
          </a:p>
        </p:txBody>
      </p:sp>
      <p:pic>
        <p:nvPicPr>
          <p:cNvPr id="5" name="Picture 4">
            <a:extLst>
              <a:ext uri="{FF2B5EF4-FFF2-40B4-BE49-F238E27FC236}">
                <a16:creationId xmlns:a16="http://schemas.microsoft.com/office/drawing/2014/main" id="{49327080-9F15-D0CF-06A5-CA40ACC2E349}"/>
              </a:ext>
            </a:extLst>
          </p:cNvPr>
          <p:cNvPicPr>
            <a:picLocks noChangeAspect="1"/>
          </p:cNvPicPr>
          <p:nvPr/>
        </p:nvPicPr>
        <p:blipFill>
          <a:blip r:embed="rId2"/>
          <a:stretch>
            <a:fillRect/>
          </a:stretch>
        </p:blipFill>
        <p:spPr>
          <a:xfrm>
            <a:off x="548304" y="2029444"/>
            <a:ext cx="2981202" cy="4215714"/>
          </a:xfrm>
          <a:prstGeom prst="rect">
            <a:avLst/>
          </a:prstGeom>
        </p:spPr>
      </p:pic>
      <p:sp>
        <p:nvSpPr>
          <p:cNvPr id="6" name="TextBox 5">
            <a:extLst>
              <a:ext uri="{FF2B5EF4-FFF2-40B4-BE49-F238E27FC236}">
                <a16:creationId xmlns:a16="http://schemas.microsoft.com/office/drawing/2014/main" id="{100BAABF-5E0B-4E54-691E-AFFE52B7B306}"/>
              </a:ext>
            </a:extLst>
          </p:cNvPr>
          <p:cNvSpPr txBox="1"/>
          <p:nvPr/>
        </p:nvSpPr>
        <p:spPr>
          <a:xfrm>
            <a:off x="727969" y="994299"/>
            <a:ext cx="10928412" cy="646331"/>
          </a:xfrm>
          <a:prstGeom prst="rect">
            <a:avLst/>
          </a:prstGeom>
          <a:noFill/>
        </p:spPr>
        <p:txBody>
          <a:bodyPr wrap="square" rtlCol="0">
            <a:sp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Step 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Go to </a:t>
            </a:r>
            <a:r>
              <a:rPr lang="en-US"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https://aws.amazon.com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click on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Complete Sign Up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create a new account.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2EA02871-99A1-0544-F4BC-537D19F5A432}"/>
              </a:ext>
            </a:extLst>
          </p:cNvPr>
          <p:cNvSpPr txBox="1"/>
          <p:nvPr/>
        </p:nvSpPr>
        <p:spPr>
          <a:xfrm>
            <a:off x="727969" y="1680515"/>
            <a:ext cx="2981202" cy="36994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2. Create an Account</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25CF189-7F8A-DEAF-3413-99D03AEAB808}"/>
              </a:ext>
            </a:extLst>
          </p:cNvPr>
          <p:cNvSpPr txBox="1"/>
          <p:nvPr/>
        </p:nvSpPr>
        <p:spPr>
          <a:xfrm>
            <a:off x="6192175" y="1680515"/>
            <a:ext cx="2981202" cy="36994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3</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FACC9D2-3FE8-10EB-28C7-FCF98A25C853}"/>
              </a:ext>
            </a:extLst>
          </p:cNvPr>
          <p:cNvSpPr txBox="1"/>
          <p:nvPr/>
        </p:nvSpPr>
        <p:spPr>
          <a:xfrm>
            <a:off x="6126117" y="2141873"/>
            <a:ext cx="6094520" cy="369332"/>
          </a:xfrm>
          <a:prstGeom prst="rect">
            <a:avLst/>
          </a:prstGeom>
          <a:noFill/>
        </p:spPr>
        <p:txBody>
          <a:bodyPr wrap="square">
            <a:spAutoFit/>
          </a:bodyPr>
          <a:lstStyle/>
          <a:p>
            <a:pPr lvl="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Fill the required details and click on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Verify email address.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B36A52E3-221C-5806-7613-AB4E491DA36F}"/>
              </a:ext>
            </a:extLst>
          </p:cNvPr>
          <p:cNvPicPr>
            <a:picLocks noChangeAspect="1"/>
          </p:cNvPicPr>
          <p:nvPr/>
        </p:nvPicPr>
        <p:blipFill>
          <a:blip r:embed="rId4"/>
          <a:stretch>
            <a:fillRect/>
          </a:stretch>
        </p:blipFill>
        <p:spPr>
          <a:xfrm>
            <a:off x="6126117" y="2641821"/>
            <a:ext cx="5200650" cy="3409950"/>
          </a:xfrm>
          <a:prstGeom prst="rect">
            <a:avLst/>
          </a:prstGeom>
        </p:spPr>
      </p:pic>
      <p:sp>
        <p:nvSpPr>
          <p:cNvPr id="13" name="Arrow: Right 12">
            <a:extLst>
              <a:ext uri="{FF2B5EF4-FFF2-40B4-BE49-F238E27FC236}">
                <a16:creationId xmlns:a16="http://schemas.microsoft.com/office/drawing/2014/main" id="{3DBBF94F-57EB-F78D-F19B-59CB038BE22D}"/>
              </a:ext>
            </a:extLst>
          </p:cNvPr>
          <p:cNvSpPr/>
          <p:nvPr/>
        </p:nvSpPr>
        <p:spPr>
          <a:xfrm>
            <a:off x="4652161" y="3333565"/>
            <a:ext cx="1171853" cy="727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5522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B6839-4CB8-4D72-3EB9-6D0B318DC020}"/>
              </a:ext>
            </a:extLst>
          </p:cNvPr>
          <p:cNvPicPr>
            <a:picLocks noChangeAspect="1"/>
          </p:cNvPicPr>
          <p:nvPr/>
        </p:nvPicPr>
        <p:blipFill>
          <a:blip r:embed="rId2"/>
          <a:stretch>
            <a:fillRect/>
          </a:stretch>
        </p:blipFill>
        <p:spPr>
          <a:xfrm>
            <a:off x="594805" y="1414462"/>
            <a:ext cx="4181475" cy="4029075"/>
          </a:xfrm>
          <a:prstGeom prst="rect">
            <a:avLst/>
          </a:prstGeom>
        </p:spPr>
      </p:pic>
      <p:sp>
        <p:nvSpPr>
          <p:cNvPr id="4" name="TextBox 3">
            <a:extLst>
              <a:ext uri="{FF2B5EF4-FFF2-40B4-BE49-F238E27FC236}">
                <a16:creationId xmlns:a16="http://schemas.microsoft.com/office/drawing/2014/main" id="{DE1FFD2B-20B3-8449-0460-242980216D1A}"/>
              </a:ext>
            </a:extLst>
          </p:cNvPr>
          <p:cNvSpPr txBox="1"/>
          <p:nvPr/>
        </p:nvSpPr>
        <p:spPr>
          <a:xfrm>
            <a:off x="445316" y="321293"/>
            <a:ext cx="5246703" cy="1200329"/>
          </a:xfrm>
          <a:prstGeom prst="rect">
            <a:avLst/>
          </a:prstGeom>
          <a:noFill/>
        </p:spPr>
        <p:txBody>
          <a:bodyPr wrap="square" rtlCol="0">
            <a:sp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Step 4:</a:t>
            </a:r>
          </a:p>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Once account is verified, create your password, and fill the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Contact Information.</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5" name="Arrow: Right 4">
            <a:extLst>
              <a:ext uri="{FF2B5EF4-FFF2-40B4-BE49-F238E27FC236}">
                <a16:creationId xmlns:a16="http://schemas.microsoft.com/office/drawing/2014/main" id="{E2FEAC71-BD27-048B-9207-5385EB0C9261}"/>
              </a:ext>
            </a:extLst>
          </p:cNvPr>
          <p:cNvSpPr/>
          <p:nvPr/>
        </p:nvSpPr>
        <p:spPr>
          <a:xfrm>
            <a:off x="5175682" y="3107184"/>
            <a:ext cx="920318" cy="6480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234965F-4850-EB56-D6F7-A0D4019BAB08}"/>
              </a:ext>
            </a:extLst>
          </p:cNvPr>
          <p:cNvSpPr txBox="1"/>
          <p:nvPr/>
        </p:nvSpPr>
        <p:spPr>
          <a:xfrm>
            <a:off x="6383045" y="321293"/>
            <a:ext cx="4580877" cy="2308324"/>
          </a:xfrm>
          <a:prstGeom prst="rect">
            <a:avLst/>
          </a:prstGeom>
          <a:noFill/>
        </p:spPr>
        <p:txBody>
          <a:bodyPr wrap="square" rtlCol="0">
            <a:spAutoFit/>
          </a:bodyPr>
          <a:lstStyle/>
          <a:p>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Step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5:</a:t>
            </a: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Enter the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Billing Information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proceed with the next step.</a:t>
            </a:r>
          </a:p>
          <a:p>
            <a:endParaRPr lang="en-US" kern="100" dirty="0">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Step 6: Select the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Basic Support Free plan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complete the signup.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7FCE3F17-0FEF-E1DC-0C16-1714606486B8}"/>
              </a:ext>
            </a:extLst>
          </p:cNvPr>
          <p:cNvPicPr>
            <a:picLocks noChangeAspect="1"/>
          </p:cNvPicPr>
          <p:nvPr/>
        </p:nvPicPr>
        <p:blipFill>
          <a:blip r:embed="rId3"/>
          <a:stretch>
            <a:fillRect/>
          </a:stretch>
        </p:blipFill>
        <p:spPr>
          <a:xfrm>
            <a:off x="6383045" y="2144888"/>
            <a:ext cx="4181475" cy="3385004"/>
          </a:xfrm>
          <a:prstGeom prst="rect">
            <a:avLst/>
          </a:prstGeom>
        </p:spPr>
      </p:pic>
      <p:sp>
        <p:nvSpPr>
          <p:cNvPr id="9" name="TextBox 8">
            <a:extLst>
              <a:ext uri="{FF2B5EF4-FFF2-40B4-BE49-F238E27FC236}">
                <a16:creationId xmlns:a16="http://schemas.microsoft.com/office/drawing/2014/main" id="{EF245396-13F0-542B-70D2-48771E2011BB}"/>
              </a:ext>
            </a:extLst>
          </p:cNvPr>
          <p:cNvSpPr txBox="1"/>
          <p:nvPr/>
        </p:nvSpPr>
        <p:spPr>
          <a:xfrm>
            <a:off x="376538" y="5340816"/>
            <a:ext cx="10518606" cy="1200329"/>
          </a:xfrm>
          <a:prstGeom prst="rect">
            <a:avLst/>
          </a:prstGeom>
          <a:noFill/>
        </p:spPr>
        <p:txBody>
          <a:bodyPr wrap="square" rtlCol="0">
            <a:spAutoFit/>
          </a:bodyPr>
          <a:lstStyle/>
          <a:p>
            <a:r>
              <a:rPr lang="en-US" sz="1800" b="1"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Step 6: </a:t>
            </a:r>
          </a:p>
          <a:p>
            <a:pPr lvl="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Once you are done with the signup you, will get a confirmation mail for using the AWS account.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2409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bonalabs blog">
            <a:extLst>
              <a:ext uri="{FF2B5EF4-FFF2-40B4-BE49-F238E27FC236}">
                <a16:creationId xmlns:a16="http://schemas.microsoft.com/office/drawing/2014/main" id="{B2DAE15C-F51D-7AB5-3EE0-750888CEF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776"/>
            <a:ext cx="12192000" cy="650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289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azon theme mission &amp; vision page">
            <a:extLst>
              <a:ext uri="{FF2B5EF4-FFF2-40B4-BE49-F238E27FC236}">
                <a16:creationId xmlns:a16="http://schemas.microsoft.com/office/drawing/2014/main" id="{2580B6C0-E1DD-A7AC-1BBB-4F5949B72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1202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5B8D9-872B-F813-45C3-ED2947EF242D}"/>
              </a:ext>
            </a:extLst>
          </p:cNvPr>
          <p:cNvSpPr txBox="1"/>
          <p:nvPr/>
        </p:nvSpPr>
        <p:spPr>
          <a:xfrm>
            <a:off x="3013230" y="253014"/>
            <a:ext cx="6165540" cy="769441"/>
          </a:xfrm>
          <a:prstGeom prst="rect">
            <a:avLst/>
          </a:prstGeom>
          <a:noFill/>
        </p:spPr>
        <p:txBody>
          <a:bodyPr wrap="square">
            <a:spAutoFit/>
          </a:bodyPr>
          <a:lstStyle/>
          <a:p>
            <a:pPr algn="ctr"/>
            <a:r>
              <a:rPr lang="en-US" sz="44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AWS Databases</a:t>
            </a:r>
            <a:endParaRPr lang="en-US" sz="44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702730D-48D9-D9D2-0A93-380321924343}"/>
              </a:ext>
            </a:extLst>
          </p:cNvPr>
          <p:cNvSpPr/>
          <p:nvPr/>
        </p:nvSpPr>
        <p:spPr>
          <a:xfrm>
            <a:off x="636233" y="3429000"/>
            <a:ext cx="10919533" cy="369332"/>
          </a:xfrm>
          <a:prstGeom prst="rect">
            <a:avLst/>
          </a:prstGeom>
          <a:solidFill>
            <a:schemeClr val="bg1"/>
          </a:solidFill>
        </p:spPr>
        <p:txBody>
          <a:bodyPr wrap="square" lIns="91440" tIns="45720" rIns="91440" bIns="45720">
            <a:spAutoFit/>
          </a:bodyPr>
          <a:lstStyle/>
          <a:p>
            <a:pPr algn="ctr"/>
            <a:endParaRPr lang="en-US" dirty="0">
              <a:ln w="0"/>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C13A99B0-CAAB-CCC2-8313-BC7430A8ACA8}"/>
              </a:ext>
            </a:extLst>
          </p:cNvPr>
          <p:cNvSpPr/>
          <p:nvPr/>
        </p:nvSpPr>
        <p:spPr>
          <a:xfrm>
            <a:off x="248575" y="2858610"/>
            <a:ext cx="11700769" cy="304504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16523D2A-23A1-A07D-7DA5-E904353668CB}"/>
              </a:ext>
            </a:extLst>
          </p:cNvPr>
          <p:cNvPicPr>
            <a:picLocks noChangeAspect="1"/>
          </p:cNvPicPr>
          <p:nvPr/>
        </p:nvPicPr>
        <p:blipFill>
          <a:blip r:embed="rId3"/>
          <a:stretch>
            <a:fillRect/>
          </a:stretch>
        </p:blipFill>
        <p:spPr>
          <a:xfrm>
            <a:off x="-1" y="2637729"/>
            <a:ext cx="12192000" cy="4230210"/>
          </a:xfrm>
          <a:prstGeom prst="rect">
            <a:avLst/>
          </a:prstGeom>
          <a:ln>
            <a:solidFill>
              <a:schemeClr val="accent1"/>
            </a:solidFill>
          </a:ln>
        </p:spPr>
      </p:pic>
      <p:sp>
        <p:nvSpPr>
          <p:cNvPr id="4" name="TextBox 3">
            <a:extLst>
              <a:ext uri="{FF2B5EF4-FFF2-40B4-BE49-F238E27FC236}">
                <a16:creationId xmlns:a16="http://schemas.microsoft.com/office/drawing/2014/main" id="{0B9BBB52-63DB-4450-4600-B9B7A83322C3}"/>
              </a:ext>
            </a:extLst>
          </p:cNvPr>
          <p:cNvSpPr txBox="1"/>
          <p:nvPr/>
        </p:nvSpPr>
        <p:spPr>
          <a:xfrm>
            <a:off x="5476469" y="6514526"/>
            <a:ext cx="6560598" cy="261610"/>
          </a:xfrm>
          <a:prstGeom prst="rect">
            <a:avLst/>
          </a:prstGeom>
          <a:noFill/>
        </p:spPr>
        <p:txBody>
          <a:bodyPr wrap="square" rtlCol="0">
            <a:spAutoFit/>
          </a:bodyPr>
          <a:lstStyle/>
          <a:p>
            <a:r>
              <a:rPr lang="en-IN" sz="1100" dirty="0"/>
              <a:t>https://aws.amazon.com/blogs/publicsector/purpose-built-databases-model-building-applications-cloud/</a:t>
            </a:r>
          </a:p>
        </p:txBody>
      </p:sp>
      <p:sp>
        <p:nvSpPr>
          <p:cNvPr id="7" name="Rectangle 6">
            <a:extLst>
              <a:ext uri="{FF2B5EF4-FFF2-40B4-BE49-F238E27FC236}">
                <a16:creationId xmlns:a16="http://schemas.microsoft.com/office/drawing/2014/main" id="{91C4E263-1CBC-9DDD-A7C6-824E8A9CDC34}"/>
              </a:ext>
            </a:extLst>
          </p:cNvPr>
          <p:cNvSpPr/>
          <p:nvPr/>
        </p:nvSpPr>
        <p:spPr>
          <a:xfrm>
            <a:off x="1029810" y="4554245"/>
            <a:ext cx="10768613" cy="8522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060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D50F72-2B45-C9AC-8D46-11AF58945135}"/>
              </a:ext>
            </a:extLst>
          </p:cNvPr>
          <p:cNvSpPr/>
          <p:nvPr/>
        </p:nvSpPr>
        <p:spPr>
          <a:xfrm>
            <a:off x="923544" y="-29540"/>
            <a:ext cx="10389383" cy="830997"/>
          </a:xfrm>
          <a:prstGeom prst="rect">
            <a:avLst/>
          </a:prstGeom>
          <a:noFill/>
        </p:spPr>
        <p:txBody>
          <a:bodyPr wrap="none" lIns="91440" tIns="45720" rIns="91440" bIns="45720">
            <a:spAutoFit/>
          </a:bodyPr>
          <a:lstStyle/>
          <a:p>
            <a:pPr algn="ctr"/>
            <a:r>
              <a:rPr lang="en-US" sz="4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AWS database vs Traditional Database</a:t>
            </a:r>
          </a:p>
        </p:txBody>
      </p:sp>
      <p:cxnSp>
        <p:nvCxnSpPr>
          <p:cNvPr id="6" name="Straight Connector 5">
            <a:extLst>
              <a:ext uri="{FF2B5EF4-FFF2-40B4-BE49-F238E27FC236}">
                <a16:creationId xmlns:a16="http://schemas.microsoft.com/office/drawing/2014/main" id="{9892E391-8E61-8007-E545-5F63BE564ADA}"/>
              </a:ext>
            </a:extLst>
          </p:cNvPr>
          <p:cNvCxnSpPr>
            <a:cxnSpLocks/>
          </p:cNvCxnSpPr>
          <p:nvPr/>
        </p:nvCxnSpPr>
        <p:spPr>
          <a:xfrm>
            <a:off x="5881457" y="1331648"/>
            <a:ext cx="39949" cy="4971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8C9E2B-A2AB-6788-C926-A251147377F7}"/>
              </a:ext>
            </a:extLst>
          </p:cNvPr>
          <p:cNvCxnSpPr/>
          <p:nvPr/>
        </p:nvCxnSpPr>
        <p:spPr>
          <a:xfrm>
            <a:off x="86184" y="801457"/>
            <a:ext cx="1170076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4718724-6F07-0168-5B06-9E5A408D4709}"/>
              </a:ext>
            </a:extLst>
          </p:cNvPr>
          <p:cNvSpPr/>
          <p:nvPr/>
        </p:nvSpPr>
        <p:spPr>
          <a:xfrm>
            <a:off x="1760278" y="801457"/>
            <a:ext cx="214469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AWS Database</a:t>
            </a:r>
          </a:p>
        </p:txBody>
      </p:sp>
      <p:sp>
        <p:nvSpPr>
          <p:cNvPr id="10" name="Rectangle 9">
            <a:extLst>
              <a:ext uri="{FF2B5EF4-FFF2-40B4-BE49-F238E27FC236}">
                <a16:creationId xmlns:a16="http://schemas.microsoft.com/office/drawing/2014/main" id="{242B3F46-A607-61D6-F1E9-3AC11346FBFA}"/>
              </a:ext>
            </a:extLst>
          </p:cNvPr>
          <p:cNvSpPr/>
          <p:nvPr/>
        </p:nvSpPr>
        <p:spPr>
          <a:xfrm>
            <a:off x="7350105" y="835719"/>
            <a:ext cx="2957476"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Traditiona</a:t>
            </a:r>
            <a:r>
              <a:rPr lang="en-US" sz="24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a:t>
            </a: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Database</a:t>
            </a:r>
          </a:p>
        </p:txBody>
      </p:sp>
      <p:sp>
        <p:nvSpPr>
          <p:cNvPr id="11" name="TextBox 10">
            <a:extLst>
              <a:ext uri="{FF2B5EF4-FFF2-40B4-BE49-F238E27FC236}">
                <a16:creationId xmlns:a16="http://schemas.microsoft.com/office/drawing/2014/main" id="{7C8E27A3-E36C-ADF2-967F-988F122D90FC}"/>
              </a:ext>
            </a:extLst>
          </p:cNvPr>
          <p:cNvSpPr txBox="1"/>
          <p:nvPr/>
        </p:nvSpPr>
        <p:spPr>
          <a:xfrm>
            <a:off x="146482" y="1212683"/>
            <a:ext cx="5655076" cy="5909310"/>
          </a:xfrm>
          <a:prstGeom prst="rect">
            <a:avLst/>
          </a:prstGeom>
          <a:noFill/>
        </p:spPr>
        <p:txBody>
          <a:bodyPr wrap="square" rtlCol="0">
            <a:spAutoFit/>
          </a:bodyPr>
          <a:lstStyle/>
          <a:p>
            <a:pPr marL="285750" indent="-285750">
              <a:buFont typeface="Arial" panose="020B0604020202020204" pitchFamily="34" charset="0"/>
              <a:buChar char="•"/>
            </a:pPr>
            <a:r>
              <a:rPr lang="en-IN" sz="1400" b="1" i="0" dirty="0">
                <a:effectLst/>
                <a:latin typeface="Times New Roman" panose="02020603050405020304" pitchFamily="18" charset="0"/>
                <a:cs typeface="Times New Roman" panose="02020603050405020304" pitchFamily="18" charset="0"/>
              </a:rPr>
              <a:t>Ease of Management: </a:t>
            </a:r>
          </a:p>
          <a:p>
            <a:r>
              <a:rPr lang="en-US" sz="1400" b="0" i="0" dirty="0">
                <a:solidFill>
                  <a:srgbClr val="374151"/>
                </a:solidFill>
                <a:effectLst/>
                <a:latin typeface="Times New Roman" panose="02020603050405020304" pitchFamily="18" charset="0"/>
                <a:cs typeface="Times New Roman" panose="02020603050405020304" pitchFamily="18" charset="0"/>
              </a:rPr>
              <a:t>	AWS handles routine tasks like backups, updates, and patch 	management, reducing operational overhead.</a:t>
            </a:r>
          </a:p>
          <a:p>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dirty="0">
                <a:solidFill>
                  <a:srgbClr val="374151"/>
                </a:solidFill>
                <a:latin typeface="Times New Roman" panose="02020603050405020304" pitchFamily="18" charset="0"/>
                <a:cs typeface="Times New Roman" panose="02020603050405020304" pitchFamily="18" charset="0"/>
              </a:rPr>
              <a:t>Scalability:</a:t>
            </a:r>
          </a:p>
          <a:p>
            <a:pPr algn="l"/>
            <a:r>
              <a:rPr lang="en-US" sz="1400" b="1" i="0" dirty="0">
                <a:solidFill>
                  <a:srgbClr val="374151"/>
                </a:solidFill>
                <a:effectLst/>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On-demand scalability without manual intervention. It </a:t>
            </a:r>
            <a:r>
              <a:rPr lang="en-US" sz="1400" dirty="0">
                <a:solidFill>
                  <a:srgbClr val="374151"/>
                </a:solidFill>
                <a:latin typeface="Times New Roman" panose="02020603050405020304" pitchFamily="18" charset="0"/>
                <a:cs typeface="Times New Roman" panose="02020603050405020304" pitchFamily="18" charset="0"/>
              </a:rPr>
              <a:t>has a</a:t>
            </a:r>
            <a:r>
              <a:rPr lang="en-US" sz="1400" b="0" i="0" dirty="0">
                <a:solidFill>
                  <a:srgbClr val="374151"/>
                </a:solidFill>
                <a:effectLst/>
                <a:latin typeface="Times New Roman" panose="02020603050405020304" pitchFamily="18" charset="0"/>
                <a:cs typeface="Times New Roman" panose="02020603050405020304" pitchFamily="18" charset="0"/>
              </a:rPr>
              <a:t>bility to 	scale 	up or down based on actual usage</a:t>
            </a:r>
          </a:p>
          <a:p>
            <a:pPr algn="l"/>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b="1" i="0" dirty="0">
                <a:solidFill>
                  <a:srgbClr val="374151"/>
                </a:solidFill>
                <a:effectLst/>
                <a:latin typeface="Times New Roman" panose="02020603050405020304" pitchFamily="18" charset="0"/>
                <a:cs typeface="Times New Roman" panose="02020603050405020304" pitchFamily="18" charset="0"/>
              </a:rPr>
              <a:t>High Availability:</a:t>
            </a:r>
            <a:r>
              <a:rPr lang="en-US" sz="1400" b="0" i="0" dirty="0">
                <a:solidFill>
                  <a:srgbClr val="374151"/>
                </a:solidFill>
                <a:effectLst/>
                <a:latin typeface="Times New Roman" panose="02020603050405020304" pitchFamily="18" charset="0"/>
                <a:cs typeface="Times New Roman" panose="02020603050405020304" pitchFamily="18" charset="0"/>
              </a:rPr>
              <a:t> </a:t>
            </a:r>
          </a:p>
          <a:p>
            <a:pPr algn="l"/>
            <a:r>
              <a:rPr lang="en-US" sz="1400" dirty="0">
                <a:solidFill>
                  <a:srgbClr val="374151"/>
                </a:solidFill>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AWS offers multi-AZ deployments, ensuring databases remain 	operational even if an entire data center experiences an outage.</a:t>
            </a:r>
          </a:p>
          <a:p>
            <a:pPr algn="l"/>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Cost Efficiency:</a:t>
            </a:r>
          </a:p>
          <a:p>
            <a:pPr algn="l"/>
            <a:r>
              <a:rPr lang="en-US" sz="1400" b="1" dirty="0">
                <a:solidFill>
                  <a:srgbClr val="374151"/>
                </a:solidFill>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 With AWS's pay-as-you-go model, upfront investments are minimal, 	and you only pay for the resources you use.</a:t>
            </a:r>
          </a:p>
          <a:p>
            <a:pPr algn="l"/>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Global Reach:</a:t>
            </a:r>
            <a:r>
              <a:rPr lang="en-US" sz="1400" b="0" i="0" dirty="0">
                <a:solidFill>
                  <a:srgbClr val="374151"/>
                </a:solidFill>
                <a:effectLst/>
                <a:latin typeface="Times New Roman" panose="02020603050405020304" pitchFamily="18" charset="0"/>
                <a:cs typeface="Times New Roman" panose="02020603050405020304" pitchFamily="18" charset="0"/>
              </a:rPr>
              <a:t> </a:t>
            </a:r>
          </a:p>
          <a:p>
            <a:pPr algn="l"/>
            <a:r>
              <a:rPr lang="en-US" sz="1400" dirty="0">
                <a:solidFill>
                  <a:srgbClr val="374151"/>
                </a:solidFill>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AWS's global infrastructure means you can deploy databases in 	regions across the world, optimizing for latency or regulatory needs.</a:t>
            </a:r>
          </a:p>
          <a:p>
            <a:pPr algn="l"/>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b="1" dirty="0">
                <a:solidFill>
                  <a:srgbClr val="374151"/>
                </a:solidFill>
                <a:latin typeface="Times New Roman" panose="02020603050405020304" pitchFamily="18" charset="0"/>
                <a:cs typeface="Times New Roman" panose="02020603050405020304" pitchFamily="18" charset="0"/>
              </a:rPr>
              <a:t>Security</a:t>
            </a:r>
          </a:p>
          <a:p>
            <a:pPr algn="l"/>
            <a:r>
              <a:rPr lang="en-US" sz="1400" b="0" i="0" dirty="0">
                <a:solidFill>
                  <a:srgbClr val="374151"/>
                </a:solidFill>
                <a:effectLst/>
                <a:latin typeface="Times New Roman" panose="02020603050405020304" pitchFamily="18" charset="0"/>
                <a:cs typeface="Times New Roman" panose="02020603050405020304" pitchFamily="18" charset="0"/>
              </a:rPr>
              <a:t>	Automated backups, snapshots, and point-in-time recovery options are readily available.</a:t>
            </a:r>
          </a:p>
          <a:p>
            <a:pPr marL="285750" indent="-285750" algn="l">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br>
              <a:rPr lang="en-US" sz="1400" dirty="0"/>
            </a:br>
            <a:endParaRPr lang="en-US" sz="1400" b="0" i="0" dirty="0">
              <a:solidFill>
                <a:srgbClr val="37415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E6700A9-4148-A21B-D183-0434709DA482}"/>
              </a:ext>
            </a:extLst>
          </p:cNvPr>
          <p:cNvSpPr txBox="1"/>
          <p:nvPr/>
        </p:nvSpPr>
        <p:spPr>
          <a:xfrm>
            <a:off x="5936568" y="1297384"/>
            <a:ext cx="5655076" cy="5262979"/>
          </a:xfrm>
          <a:prstGeom prst="rect">
            <a:avLst/>
          </a:prstGeom>
          <a:noFill/>
        </p:spPr>
        <p:txBody>
          <a:bodyPr wrap="square" rtlCol="0">
            <a:spAutoFit/>
          </a:bodyPr>
          <a:lstStyle/>
          <a:p>
            <a:pPr marL="285750" indent="-285750" algn="l">
              <a:buFont typeface="Arial" panose="020B0604020202020204" pitchFamily="34" charset="0"/>
              <a:buChar char="•"/>
            </a:pPr>
            <a:r>
              <a:rPr lang="en-IN" sz="1400" b="1" i="0" dirty="0">
                <a:effectLst/>
                <a:latin typeface="Times New Roman" panose="02020603050405020304" pitchFamily="18" charset="0"/>
                <a:cs typeface="Times New Roman" panose="02020603050405020304" pitchFamily="18" charset="0"/>
              </a:rPr>
              <a:t>Ease of Management:</a:t>
            </a:r>
          </a:p>
          <a:p>
            <a:pPr algn="l"/>
            <a:r>
              <a:rPr lang="en-US" sz="1400" b="0" i="0" dirty="0">
                <a:solidFill>
                  <a:srgbClr val="374151"/>
                </a:solidFill>
                <a:effectLst/>
                <a:latin typeface="Times New Roman" panose="02020603050405020304" pitchFamily="18" charset="0"/>
                <a:cs typeface="Times New Roman" panose="02020603050405020304" pitchFamily="18" charset="0"/>
              </a:rPr>
              <a:t>	Manual setup on local servers or data centers  and DBA  needed for 	routine maintenance, backups, and updates</a:t>
            </a:r>
          </a:p>
          <a:p>
            <a:pPr algn="l"/>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dirty="0">
                <a:solidFill>
                  <a:srgbClr val="374151"/>
                </a:solidFill>
                <a:latin typeface="Times New Roman" panose="02020603050405020304" pitchFamily="18" charset="0"/>
                <a:cs typeface="Times New Roman" panose="02020603050405020304" pitchFamily="18" charset="0"/>
              </a:rPr>
              <a:t>Scalability </a:t>
            </a:r>
            <a:r>
              <a:rPr lang="en-US" sz="1400" b="1" i="0" dirty="0">
                <a:solidFill>
                  <a:srgbClr val="374151"/>
                </a:solidFill>
                <a:effectLst/>
                <a:latin typeface="Times New Roman" panose="02020603050405020304" pitchFamily="18" charset="0"/>
                <a:cs typeface="Times New Roman" panose="02020603050405020304" pitchFamily="18" charset="0"/>
              </a:rPr>
              <a:t>: </a:t>
            </a:r>
          </a:p>
          <a:p>
            <a:r>
              <a:rPr lang="en-US" sz="1400" b="0" i="0" dirty="0">
                <a:solidFill>
                  <a:srgbClr val="374151"/>
                </a:solidFill>
                <a:effectLst/>
                <a:latin typeface="Times New Roman" panose="02020603050405020304" pitchFamily="18" charset="0"/>
                <a:cs typeface="Times New Roman" panose="02020603050405020304" pitchFamily="18" charset="0"/>
              </a:rPr>
              <a:t>	Limited by physical hardware. Scaling often requires foresight, 	planning, and potential downtime.</a:t>
            </a:r>
          </a:p>
          <a:p>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b="1" i="0" dirty="0">
                <a:solidFill>
                  <a:srgbClr val="374151"/>
                </a:solidFill>
                <a:effectLst/>
                <a:latin typeface="Times New Roman" panose="02020603050405020304" pitchFamily="18" charset="0"/>
                <a:cs typeface="Times New Roman" panose="02020603050405020304" pitchFamily="18" charset="0"/>
              </a:rPr>
              <a:t>High Availability:</a:t>
            </a:r>
            <a:r>
              <a:rPr lang="en-US" sz="1400" b="0" i="0" dirty="0">
                <a:solidFill>
                  <a:srgbClr val="374151"/>
                </a:solidFill>
                <a:effectLst/>
                <a:latin typeface="Times New Roman" panose="02020603050405020304" pitchFamily="18" charset="0"/>
                <a:cs typeface="Times New Roman" panose="02020603050405020304" pitchFamily="18" charset="0"/>
              </a:rPr>
              <a:t> </a:t>
            </a:r>
          </a:p>
          <a:p>
            <a:pPr algn="l"/>
            <a:r>
              <a:rPr lang="en-US" sz="1400" b="1" i="0" dirty="0">
                <a:solidFill>
                  <a:srgbClr val="374151"/>
                </a:solidFill>
                <a:effectLst/>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Need manual configuration for high availability and disaster recovery.</a:t>
            </a:r>
          </a:p>
          <a:p>
            <a:pPr algn="l"/>
            <a:r>
              <a:rPr lang="en-US" sz="1400" b="0" i="0" dirty="0">
                <a:solidFill>
                  <a:srgbClr val="374151"/>
                </a:solidFill>
                <a:effectLst/>
                <a:latin typeface="Times New Roman" panose="02020603050405020304" pitchFamily="18" charset="0"/>
                <a:cs typeface="Times New Roman" panose="02020603050405020304" pitchFamily="18" charset="0"/>
              </a:rPr>
              <a:t>	Hardware failures can cause more extended downtimes.</a:t>
            </a:r>
          </a:p>
          <a:p>
            <a:endParaRPr lang="en-US" sz="1400" b="1"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i="0" dirty="0">
                <a:effectLst/>
                <a:latin typeface="Times New Roman" panose="02020603050405020304" pitchFamily="18" charset="0"/>
                <a:cs typeface="Times New Roman" panose="02020603050405020304" pitchFamily="18" charset="0"/>
              </a:rPr>
              <a:t>Cost Efficiency:</a:t>
            </a:r>
            <a:endParaRPr lang="en-US" sz="1400" dirty="0">
              <a:solidFill>
                <a:srgbClr val="374151"/>
              </a:solidFill>
              <a:latin typeface="Times New Roman" panose="02020603050405020304" pitchFamily="18" charset="0"/>
              <a:cs typeface="Times New Roman" panose="02020603050405020304" pitchFamily="18" charset="0"/>
            </a:endParaRPr>
          </a:p>
          <a:p>
            <a:pPr lvl="1"/>
            <a:r>
              <a:rPr lang="en-US" sz="1400" b="0" i="0" dirty="0">
                <a:solidFill>
                  <a:srgbClr val="374151"/>
                </a:solidFill>
                <a:effectLst/>
                <a:latin typeface="Times New Roman" panose="02020603050405020304" pitchFamily="18" charset="0"/>
                <a:cs typeface="Times New Roman" panose="02020603050405020304" pitchFamily="18" charset="0"/>
              </a:rPr>
              <a:t>Upfront costs for hardware and software.</a:t>
            </a:r>
          </a:p>
          <a:p>
            <a:pPr lvl="1"/>
            <a:r>
              <a:rPr lang="en-US" sz="1400" b="0" i="0" dirty="0">
                <a:solidFill>
                  <a:srgbClr val="374151"/>
                </a:solidFill>
                <a:effectLst/>
                <a:latin typeface="Times New Roman" panose="02020603050405020304" pitchFamily="18" charset="0"/>
                <a:cs typeface="Times New Roman" panose="02020603050405020304" pitchFamily="18" charset="0"/>
              </a:rPr>
              <a:t>Costs might be more predictable but could be higher for initial setup</a:t>
            </a:r>
          </a:p>
          <a:p>
            <a:pPr lvl="1"/>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dirty="0">
                <a:solidFill>
                  <a:srgbClr val="374151"/>
                </a:solidFill>
                <a:latin typeface="Times New Roman" panose="02020603050405020304" pitchFamily="18" charset="0"/>
                <a:cs typeface="Times New Roman" panose="02020603050405020304" pitchFamily="18" charset="0"/>
              </a:rPr>
              <a:t>Global Reach:</a:t>
            </a:r>
          </a:p>
          <a:p>
            <a:r>
              <a:rPr lang="en-US" sz="1400" dirty="0">
                <a:solidFill>
                  <a:srgbClr val="374151"/>
                </a:solidFill>
                <a:latin typeface="Times New Roman" panose="02020603050405020304" pitchFamily="18" charset="0"/>
                <a:cs typeface="Times New Roman" panose="02020603050405020304" pitchFamily="18" charset="0"/>
              </a:rPr>
              <a:t>	</a:t>
            </a:r>
            <a:r>
              <a:rPr lang="en-US" sz="1400" b="0" i="0" dirty="0">
                <a:solidFill>
                  <a:srgbClr val="374151"/>
                </a:solidFill>
                <a:effectLst/>
                <a:latin typeface="Times New Roman" panose="02020603050405020304" pitchFamily="18" charset="0"/>
                <a:cs typeface="Times New Roman" panose="02020603050405020304" pitchFamily="18" charset="0"/>
              </a:rPr>
              <a:t>Setting up in multiple geographies requires more effort and cost.</a:t>
            </a:r>
          </a:p>
          <a:p>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1" i="0" dirty="0">
                <a:solidFill>
                  <a:srgbClr val="374151"/>
                </a:solidFill>
                <a:effectLst/>
                <a:latin typeface="Times New Roman" panose="02020603050405020304" pitchFamily="18" charset="0"/>
                <a:cs typeface="Times New Roman" panose="02020603050405020304" pitchFamily="18" charset="0"/>
              </a:rPr>
              <a:t>Security</a:t>
            </a:r>
          </a:p>
          <a:p>
            <a:pPr lvl="1"/>
            <a:r>
              <a:rPr lang="en-US" sz="1400" b="0" i="0" dirty="0">
                <a:solidFill>
                  <a:srgbClr val="374151"/>
                </a:solidFill>
                <a:effectLst/>
                <a:latin typeface="Times New Roman" panose="02020603050405020304" pitchFamily="18" charset="0"/>
                <a:cs typeface="Times New Roman" panose="02020603050405020304" pitchFamily="18" charset="0"/>
              </a:rPr>
              <a:t>Security depends on internal teams.</a:t>
            </a:r>
          </a:p>
          <a:p>
            <a:pPr lvl="1"/>
            <a:r>
              <a:rPr lang="en-US" sz="1400" b="0" i="0" dirty="0">
                <a:solidFill>
                  <a:srgbClr val="374151"/>
                </a:solidFill>
                <a:effectLst/>
                <a:latin typeface="Times New Roman" panose="02020603050405020304" pitchFamily="18" charset="0"/>
                <a:cs typeface="Times New Roman" panose="02020603050405020304" pitchFamily="18" charset="0"/>
              </a:rPr>
              <a:t>Often need separate tools and manual patches</a:t>
            </a:r>
          </a:p>
          <a:p>
            <a:pPr marL="285750" indent="-285750">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82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DC06FE4-3E05-0942-31DB-23A71B2EA57E}"/>
              </a:ext>
            </a:extLst>
          </p:cNvPr>
          <p:cNvCxnSpPr/>
          <p:nvPr/>
        </p:nvCxnSpPr>
        <p:spPr>
          <a:xfrm>
            <a:off x="3879541" y="528221"/>
            <a:ext cx="0" cy="632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F2A274A-CE4E-80CD-A685-8C7A59A51778}"/>
              </a:ext>
            </a:extLst>
          </p:cNvPr>
          <p:cNvCxnSpPr/>
          <p:nvPr/>
        </p:nvCxnSpPr>
        <p:spPr>
          <a:xfrm>
            <a:off x="8017260" y="528220"/>
            <a:ext cx="0" cy="6329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916F09-6D25-0EBB-ECDA-F88CD8CF05B0}"/>
              </a:ext>
            </a:extLst>
          </p:cNvPr>
          <p:cNvCxnSpPr/>
          <p:nvPr/>
        </p:nvCxnSpPr>
        <p:spPr>
          <a:xfrm>
            <a:off x="-1" y="111932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0D1BDA-143C-F018-1684-F9117920B74A}"/>
              </a:ext>
            </a:extLst>
          </p:cNvPr>
          <p:cNvSpPr txBox="1"/>
          <p:nvPr/>
        </p:nvSpPr>
        <p:spPr>
          <a:xfrm>
            <a:off x="614037" y="628952"/>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 Aurora</a:t>
            </a:r>
            <a:endParaRPr lang="en-IN"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5E6868-9912-9D8D-B0AF-73AF0E0E300C}"/>
              </a:ext>
            </a:extLst>
          </p:cNvPr>
          <p:cNvSpPr txBox="1"/>
          <p:nvPr/>
        </p:nvSpPr>
        <p:spPr>
          <a:xfrm>
            <a:off x="8926494" y="661133"/>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 RedShift</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D8E1249-55BE-B3E5-7F96-76FDD9B66A62}"/>
              </a:ext>
            </a:extLst>
          </p:cNvPr>
          <p:cNvSpPr txBox="1"/>
          <p:nvPr/>
        </p:nvSpPr>
        <p:spPr>
          <a:xfrm>
            <a:off x="4796899" y="682672"/>
            <a:ext cx="29118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RDS</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534C72F-5CDF-8C8C-424E-6A736783EC79}"/>
              </a:ext>
            </a:extLst>
          </p:cNvPr>
          <p:cNvSpPr txBox="1"/>
          <p:nvPr/>
        </p:nvSpPr>
        <p:spPr>
          <a:xfrm>
            <a:off x="3879541" y="1206457"/>
            <a:ext cx="4182854" cy="4185761"/>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Amazon RDS is a </a:t>
            </a:r>
            <a:r>
              <a:rPr lang="en-US" sz="1400" b="1" i="0" dirty="0">
                <a:solidFill>
                  <a:srgbClr val="374151"/>
                </a:solidFill>
                <a:effectLst/>
                <a:latin typeface="Times New Roman" panose="02020603050405020304" pitchFamily="18" charset="0"/>
                <a:cs typeface="Times New Roman" panose="02020603050405020304" pitchFamily="18" charset="0"/>
              </a:rPr>
              <a:t>managed relational database service </a:t>
            </a:r>
            <a:r>
              <a:rPr lang="en-US" sz="1400" b="0" i="0" dirty="0">
                <a:solidFill>
                  <a:srgbClr val="374151"/>
                </a:solidFill>
                <a:effectLst/>
                <a:latin typeface="Times New Roman" panose="02020603050405020304" pitchFamily="18" charset="0"/>
                <a:cs typeface="Times New Roman" panose="02020603050405020304" pitchFamily="18" charset="0"/>
              </a:rPr>
              <a:t>that supports several database engines, including </a:t>
            </a:r>
            <a:r>
              <a:rPr lang="en-US" sz="1400" b="1" i="0" u="sng" dirty="0">
                <a:solidFill>
                  <a:srgbClr val="374151"/>
                </a:solidFill>
                <a:effectLst/>
                <a:latin typeface="Times New Roman" panose="02020603050405020304" pitchFamily="18" charset="0"/>
                <a:cs typeface="Times New Roman" panose="02020603050405020304" pitchFamily="18" charset="0"/>
              </a:rPr>
              <a:t>MySQL, PostgreSQL, Oracle, SQL Server, and MariaDB</a:t>
            </a:r>
            <a:r>
              <a:rPr lang="en-US" sz="1400" b="0" i="0" dirty="0">
                <a:solidFill>
                  <a:srgbClr val="374151"/>
                </a:solidFill>
                <a:effectLst/>
                <a:latin typeface="Times New Roman" panose="02020603050405020304" pitchFamily="18" charset="0"/>
                <a:cs typeface="Times New Roman" panose="02020603050405020304" pitchFamily="18" charset="0"/>
              </a:rPr>
              <a:t>.</a:t>
            </a:r>
          </a:p>
          <a:p>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Offers </a:t>
            </a:r>
            <a:r>
              <a:rPr lang="en-US" sz="1400" b="1" i="0" u="sng" dirty="0">
                <a:solidFill>
                  <a:srgbClr val="374151"/>
                </a:solidFill>
                <a:effectLst/>
                <a:latin typeface="Times New Roman" panose="02020603050405020304" pitchFamily="18" charset="0"/>
                <a:cs typeface="Times New Roman" panose="02020603050405020304" pitchFamily="18" charset="0"/>
              </a:rPr>
              <a:t>high availability </a:t>
            </a:r>
            <a:r>
              <a:rPr lang="en-US" sz="1400" b="0" i="0" u="sng" dirty="0">
                <a:solidFill>
                  <a:srgbClr val="374151"/>
                </a:solidFill>
                <a:effectLst/>
                <a:latin typeface="Times New Roman" panose="02020603050405020304" pitchFamily="18" charset="0"/>
                <a:cs typeface="Times New Roman" panose="02020603050405020304" pitchFamily="18" charset="0"/>
              </a:rPr>
              <a:t>and </a:t>
            </a:r>
            <a:r>
              <a:rPr lang="en-US" sz="1400" b="1" i="0" u="sng" dirty="0">
                <a:solidFill>
                  <a:srgbClr val="374151"/>
                </a:solidFill>
                <a:effectLst/>
                <a:latin typeface="Times New Roman" panose="02020603050405020304" pitchFamily="18" charset="0"/>
                <a:cs typeface="Times New Roman" panose="02020603050405020304" pitchFamily="18" charset="0"/>
              </a:rPr>
              <a:t>automatic failover </a:t>
            </a:r>
            <a:r>
              <a:rPr lang="en-US" sz="1400" b="0" i="0" dirty="0">
                <a:solidFill>
                  <a:srgbClr val="374151"/>
                </a:solidFill>
                <a:effectLst/>
                <a:latin typeface="Times New Roman" panose="02020603050405020304" pitchFamily="18" charset="0"/>
                <a:cs typeface="Times New Roman" panose="02020603050405020304" pitchFamily="18" charset="0"/>
              </a:rPr>
              <a:t>through Multi-AZ deployments.(Available Zones)</a:t>
            </a:r>
          </a:p>
          <a:p>
            <a:pPr marL="285750" indent="-285750">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rgbClr val="37415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Supports </a:t>
            </a:r>
            <a:r>
              <a:rPr lang="en-US" sz="1400" b="1" i="0" dirty="0">
                <a:solidFill>
                  <a:srgbClr val="374151"/>
                </a:solidFill>
                <a:effectLst/>
                <a:latin typeface="Times New Roman" panose="02020603050405020304" pitchFamily="18" charset="0"/>
                <a:cs typeface="Times New Roman" panose="02020603050405020304" pitchFamily="18" charset="0"/>
              </a:rPr>
              <a:t>read replicas </a:t>
            </a:r>
            <a:r>
              <a:rPr lang="en-US" sz="1400" b="0" i="0" dirty="0">
                <a:solidFill>
                  <a:srgbClr val="374151"/>
                </a:solidFill>
                <a:effectLst/>
                <a:latin typeface="Times New Roman" panose="02020603050405020304" pitchFamily="18" charset="0"/>
                <a:cs typeface="Times New Roman" panose="02020603050405020304" pitchFamily="18" charset="0"/>
              </a:rPr>
              <a:t>for </a:t>
            </a:r>
            <a:r>
              <a:rPr lang="en-US" sz="1400" b="1" i="0" dirty="0">
                <a:solidFill>
                  <a:srgbClr val="374151"/>
                </a:solidFill>
                <a:effectLst/>
                <a:latin typeface="Times New Roman" panose="02020603050405020304" pitchFamily="18" charset="0"/>
                <a:cs typeface="Times New Roman" panose="02020603050405020304" pitchFamily="18" charset="0"/>
              </a:rPr>
              <a:t>read scaling </a:t>
            </a:r>
            <a:r>
              <a:rPr lang="en-US" sz="1400" b="0" i="0" dirty="0">
                <a:solidFill>
                  <a:srgbClr val="374151"/>
                </a:solidFill>
                <a:effectLst/>
                <a:latin typeface="Times New Roman" panose="02020603050405020304" pitchFamily="18" charset="0"/>
                <a:cs typeface="Times New Roman" panose="02020603050405020304" pitchFamily="18" charset="0"/>
              </a:rPr>
              <a:t>and enables </a:t>
            </a:r>
            <a:r>
              <a:rPr lang="en-US" sz="1400" b="1" i="0" dirty="0">
                <a:solidFill>
                  <a:srgbClr val="374151"/>
                </a:solidFill>
                <a:effectLst/>
                <a:latin typeface="Times New Roman" panose="02020603050405020304" pitchFamily="18" charset="0"/>
                <a:cs typeface="Times New Roman" panose="02020603050405020304" pitchFamily="18" charset="0"/>
              </a:rPr>
              <a:t>automated backups </a:t>
            </a:r>
            <a:r>
              <a:rPr lang="en-US" sz="1400" b="0" i="0" dirty="0">
                <a:solidFill>
                  <a:srgbClr val="374151"/>
                </a:solidFill>
                <a:effectLst/>
                <a:latin typeface="Times New Roman" panose="02020603050405020304" pitchFamily="18" charset="0"/>
                <a:cs typeface="Times New Roman" panose="02020603050405020304" pitchFamily="18" charset="0"/>
              </a:rPr>
              <a:t>and automated software patching</a:t>
            </a:r>
            <a:r>
              <a:rPr lang="en-US" sz="1400" b="0" i="0" dirty="0">
                <a:solidFill>
                  <a:srgbClr val="374151"/>
                </a:solidFill>
                <a:effectLst/>
                <a:latin typeface="Söhne"/>
              </a:rPr>
              <a:t>.</a:t>
            </a:r>
          </a:p>
          <a:p>
            <a:r>
              <a:rPr lang="en-US" sz="1400" b="0" i="0" dirty="0">
                <a:solidFill>
                  <a:srgbClr val="142640"/>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A12924D-431A-0EEA-FDCF-DC3550E4317D}"/>
              </a:ext>
            </a:extLst>
          </p:cNvPr>
          <p:cNvSpPr txBox="1"/>
          <p:nvPr/>
        </p:nvSpPr>
        <p:spPr>
          <a:xfrm>
            <a:off x="0" y="1206457"/>
            <a:ext cx="3879541" cy="4247317"/>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Amazon Aurora is a high-performance, </a:t>
            </a:r>
            <a:r>
              <a:rPr lang="en-US" sz="1400" b="1" i="0" dirty="0">
                <a:solidFill>
                  <a:srgbClr val="374151"/>
                </a:solidFill>
                <a:effectLst/>
                <a:latin typeface="Times New Roman" panose="02020603050405020304" pitchFamily="18" charset="0"/>
                <a:cs typeface="Times New Roman" panose="02020603050405020304" pitchFamily="18" charset="0"/>
              </a:rPr>
              <a:t>fully managed relational database service </a:t>
            </a:r>
            <a:r>
              <a:rPr lang="en-US" sz="1400" b="0" i="0" dirty="0">
                <a:solidFill>
                  <a:srgbClr val="374151"/>
                </a:solidFill>
                <a:effectLst/>
                <a:latin typeface="Times New Roman" panose="02020603050405020304" pitchFamily="18" charset="0"/>
                <a:cs typeface="Times New Roman" panose="02020603050405020304" pitchFamily="18" charset="0"/>
              </a:rPr>
              <a:t>that is compatible with </a:t>
            </a:r>
            <a:r>
              <a:rPr lang="en-US" sz="1400" b="1" i="0" u="sng" dirty="0">
                <a:solidFill>
                  <a:srgbClr val="374151"/>
                </a:solidFill>
                <a:effectLst/>
                <a:latin typeface="Times New Roman" panose="02020603050405020304" pitchFamily="18" charset="0"/>
                <a:cs typeface="Times New Roman" panose="02020603050405020304" pitchFamily="18" charset="0"/>
              </a:rPr>
              <a:t>MySQL and PostgreSQL</a:t>
            </a:r>
            <a:r>
              <a:rPr lang="en-US" sz="1400" b="0" i="0" dirty="0">
                <a:solidFill>
                  <a:srgbClr val="374151"/>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400" b="0" i="0" dirty="0">
              <a:solidFill>
                <a:srgbClr val="374151"/>
              </a:solidFill>
              <a:effectLst/>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142640"/>
                </a:solidFill>
                <a:effectLst/>
                <a:latin typeface="Times New Roman" panose="02020603050405020304" pitchFamily="18" charset="0"/>
                <a:cs typeface="Times New Roman" panose="02020603050405020304" pitchFamily="18" charset="0"/>
              </a:rPr>
              <a:t>Aurora is optimized for </a:t>
            </a:r>
            <a:r>
              <a:rPr lang="en-US" sz="1400" b="1" i="0" dirty="0">
                <a:solidFill>
                  <a:srgbClr val="142640"/>
                </a:solidFill>
                <a:effectLst/>
                <a:latin typeface="Times New Roman" panose="02020603050405020304" pitchFamily="18" charset="0"/>
                <a:cs typeface="Times New Roman" panose="02020603050405020304" pitchFamily="18" charset="0"/>
              </a:rPr>
              <a:t>online transaction processing (OLTP) workloads,</a:t>
            </a:r>
            <a:r>
              <a:rPr lang="en-US" sz="1400" b="0" i="0" dirty="0">
                <a:solidFill>
                  <a:srgbClr val="142640"/>
                </a:solidFill>
                <a:effectLst/>
                <a:latin typeface="Times New Roman" panose="02020603050405020304" pitchFamily="18" charset="0"/>
                <a:cs typeface="Times New Roman" panose="02020603050405020304" pitchFamily="18" charset="0"/>
              </a:rPr>
              <a:t> </a:t>
            </a:r>
            <a:r>
              <a:rPr lang="en-US" sz="1400" b="0" i="0" dirty="0">
                <a:solidFill>
                  <a:srgbClr val="32325D"/>
                </a:solidFill>
                <a:effectLst/>
                <a:latin typeface="Times New Roman" panose="02020603050405020304" pitchFamily="18" charset="0"/>
                <a:cs typeface="Times New Roman" panose="02020603050405020304" pitchFamily="18" charset="0"/>
              </a:rPr>
              <a:t>Online Transaction Processing, or OLTP, is a form of data processing that involves completing several transactions concurrently, for example, online banking, shopping, order entry, or sending text messages. </a:t>
            </a:r>
            <a:r>
              <a:rPr lang="en-US" sz="1400" i="0" u="sng" dirty="0">
                <a:solidFill>
                  <a:srgbClr val="142640"/>
                </a:solidFill>
                <a:effectLst/>
                <a:latin typeface="Times New Roman" panose="02020603050405020304" pitchFamily="18" charset="0"/>
                <a:cs typeface="Times New Roman" panose="02020603050405020304" pitchFamily="18" charset="0"/>
              </a:rPr>
              <a:t>They’re designed to support high-volume, low-latency transactions </a:t>
            </a:r>
            <a:r>
              <a:rPr lang="en-US" sz="1400" i="0" u="sng" dirty="0">
                <a:solidFill>
                  <a:srgbClr val="374151"/>
                </a:solidFill>
                <a:effectLst/>
                <a:latin typeface="Times New Roman" panose="02020603050405020304" pitchFamily="18" charset="0"/>
                <a:cs typeface="Times New Roman" panose="02020603050405020304" pitchFamily="18" charset="0"/>
              </a:rPr>
              <a:t>is 	designed for high 	availability</a:t>
            </a:r>
            <a:r>
              <a:rPr lang="en-US" sz="1400" b="0" i="0" dirty="0">
                <a:solidFill>
                  <a:srgbClr val="142640"/>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400" b="0" i="0" dirty="0">
              <a:solidFill>
                <a:srgbClr val="14264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Supports </a:t>
            </a:r>
            <a:r>
              <a:rPr lang="en-US" sz="1400" b="1" i="0" dirty="0">
                <a:solidFill>
                  <a:srgbClr val="374151"/>
                </a:solidFill>
                <a:effectLst/>
                <a:latin typeface="Times New Roman" panose="02020603050405020304" pitchFamily="18" charset="0"/>
                <a:cs typeface="Times New Roman" panose="02020603050405020304" pitchFamily="18" charset="0"/>
              </a:rPr>
              <a:t>read replicas for read scaling and has automated backups</a:t>
            </a:r>
            <a:r>
              <a:rPr lang="en-US" sz="1400" b="0" i="0" dirty="0">
                <a:solidFill>
                  <a:srgbClr val="374151"/>
                </a:solidFill>
                <a:effectLst/>
                <a:latin typeface="Times New Roman" panose="02020603050405020304" pitchFamily="18" charset="0"/>
                <a:cs typeface="Times New Roman" panose="02020603050405020304" pitchFamily="18" charset="0"/>
              </a:rPr>
              <a:t> with a 30-day retention period.</a:t>
            </a:r>
          </a:p>
          <a:p>
            <a:r>
              <a:rPr lang="en-US" sz="1400" b="0" i="0" dirty="0">
                <a:solidFill>
                  <a:srgbClr val="374151"/>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b="0" i="0" dirty="0">
              <a:solidFill>
                <a:srgbClr val="374151"/>
              </a:solidFill>
              <a:effectLst/>
              <a:highlight>
                <a:srgbClr val="FFFF00"/>
              </a:highligh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978E094-6E78-039D-68DC-F3B476C4D4EE}"/>
              </a:ext>
            </a:extLst>
          </p:cNvPr>
          <p:cNvSpPr txBox="1"/>
          <p:nvPr/>
        </p:nvSpPr>
        <p:spPr>
          <a:xfrm>
            <a:off x="8009123" y="1186649"/>
            <a:ext cx="3926405" cy="3754874"/>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Amazon Redshift is </a:t>
            </a:r>
            <a:r>
              <a:rPr lang="en-US" sz="1400" b="1" i="0" dirty="0">
                <a:solidFill>
                  <a:srgbClr val="374151"/>
                </a:solidFill>
                <a:effectLst/>
                <a:latin typeface="Times New Roman" panose="02020603050405020304" pitchFamily="18" charset="0"/>
                <a:cs typeface="Times New Roman" panose="02020603050405020304" pitchFamily="18" charset="0"/>
              </a:rPr>
              <a:t>a fully managed data warehousing service </a:t>
            </a:r>
            <a:r>
              <a:rPr lang="en-US" sz="1400" b="0" i="0" dirty="0">
                <a:solidFill>
                  <a:srgbClr val="374151"/>
                </a:solidFill>
                <a:effectLst/>
                <a:latin typeface="Times New Roman" panose="02020603050405020304" pitchFamily="18" charset="0"/>
                <a:cs typeface="Times New Roman" panose="02020603050405020304" pitchFamily="18" charset="0"/>
              </a:rPr>
              <a:t>designed for </a:t>
            </a:r>
            <a:r>
              <a:rPr lang="en-US" sz="1400" b="1" i="0" u="sng" dirty="0">
                <a:solidFill>
                  <a:srgbClr val="374151"/>
                </a:solidFill>
                <a:effectLst/>
                <a:latin typeface="Times New Roman" panose="02020603050405020304" pitchFamily="18" charset="0"/>
                <a:cs typeface="Times New Roman" panose="02020603050405020304" pitchFamily="18" charset="0"/>
              </a:rPr>
              <a:t>analytics and business intelligence.</a:t>
            </a:r>
          </a:p>
          <a:p>
            <a:pPr marL="285750" indent="-285750">
              <a:buFont typeface="Arial" panose="020B0604020202020204" pitchFamily="34" charset="0"/>
              <a:buChar char="•"/>
            </a:pPr>
            <a:endParaRPr lang="en-US" sz="1400" b="0" i="0" dirty="0">
              <a:solidFill>
                <a:srgbClr val="374151"/>
              </a:solidFill>
              <a:effectLst/>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142640"/>
                </a:solidFill>
                <a:effectLst/>
                <a:latin typeface="Times New Roman" panose="02020603050405020304" pitchFamily="18" charset="0"/>
                <a:cs typeface="Times New Roman" panose="02020603050405020304" pitchFamily="18" charset="0"/>
              </a:rPr>
              <a:t>Redshift is optimized for </a:t>
            </a:r>
            <a:r>
              <a:rPr lang="en-US" sz="1400" b="1" i="0" u="sng" dirty="0">
                <a:solidFill>
                  <a:srgbClr val="142640"/>
                </a:solidFill>
                <a:effectLst/>
                <a:latin typeface="Times New Roman" panose="02020603050405020304" pitchFamily="18" charset="0"/>
                <a:cs typeface="Times New Roman" panose="02020603050405020304" pitchFamily="18" charset="0"/>
              </a:rPr>
              <a:t>online analytical processing (OLAP) workloads</a:t>
            </a:r>
            <a:r>
              <a:rPr lang="en-US" sz="1400" b="0" i="0" dirty="0">
                <a:solidFill>
                  <a:srgbClr val="142640"/>
                </a:solidFill>
                <a:effectLst/>
                <a:latin typeface="Times New Roman" panose="02020603050405020304" pitchFamily="18" charset="0"/>
                <a:cs typeface="Times New Roman" panose="02020603050405020304" pitchFamily="18" charset="0"/>
              </a:rPr>
              <a:t>, which involve processing complex, large-scale queries that require aggregation and analysis from multiple data sources. </a:t>
            </a:r>
            <a:r>
              <a:rPr lang="en-US" sz="1400" b="1" i="0" u="sng" dirty="0">
                <a:solidFill>
                  <a:srgbClr val="142640"/>
                </a:solidFill>
                <a:effectLst/>
                <a:latin typeface="Times New Roman" panose="02020603050405020304" pitchFamily="18" charset="0"/>
                <a:cs typeface="Times New Roman" panose="02020603050405020304" pitchFamily="18" charset="0"/>
              </a:rPr>
              <a:t>OLAP systems are typically used for data analysis and reporting tasks</a:t>
            </a:r>
            <a:r>
              <a:rPr lang="en-US" sz="1400" b="0" i="0" dirty="0">
                <a:solidFill>
                  <a:srgbClr val="142640"/>
                </a:solidFill>
                <a:effectLst/>
                <a:latin typeface="Times New Roman" panose="02020603050405020304" pitchFamily="18" charset="0"/>
                <a:cs typeface="Times New Roman" panose="02020603050405020304" pitchFamily="18" charset="0"/>
              </a:rPr>
              <a:t>, such as generating sales reports or analyzing customer behavior.</a:t>
            </a:r>
          </a:p>
          <a:p>
            <a:pPr marL="285750" indent="-285750">
              <a:buFont typeface="Arial" panose="020B0604020202020204" pitchFamily="34" charset="0"/>
              <a:buChar char="•"/>
            </a:pPr>
            <a:endParaRPr lang="en-US" sz="1400" dirty="0">
              <a:solidFill>
                <a:srgbClr val="142640"/>
              </a:solidFill>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b="0" i="0" dirty="0">
                <a:solidFill>
                  <a:srgbClr val="374151"/>
                </a:solidFill>
                <a:effectLst/>
                <a:latin typeface="Times New Roman" panose="02020603050405020304" pitchFamily="18" charset="0"/>
                <a:cs typeface="Times New Roman" panose="02020603050405020304" pitchFamily="18" charset="0"/>
              </a:rPr>
              <a:t>It is optimized for </a:t>
            </a:r>
            <a:r>
              <a:rPr lang="en-US" sz="1400" b="1" i="0" dirty="0">
                <a:solidFill>
                  <a:srgbClr val="374151"/>
                </a:solidFill>
                <a:effectLst/>
                <a:latin typeface="Times New Roman" panose="02020603050405020304" pitchFamily="18" charset="0"/>
                <a:cs typeface="Times New Roman" panose="02020603050405020304" pitchFamily="18" charset="0"/>
              </a:rPr>
              <a:t>large-scale data warehousing </a:t>
            </a:r>
            <a:r>
              <a:rPr lang="en-US" sz="1400" b="0" i="0" dirty="0">
                <a:solidFill>
                  <a:srgbClr val="374151"/>
                </a:solidFill>
                <a:effectLst/>
                <a:latin typeface="Times New Roman" panose="02020603050405020304" pitchFamily="18" charset="0"/>
                <a:cs typeface="Times New Roman" panose="02020603050405020304" pitchFamily="18" charset="0"/>
              </a:rPr>
              <a:t>with </a:t>
            </a:r>
            <a:r>
              <a:rPr lang="en-US" sz="1400" b="1" i="0" dirty="0">
                <a:solidFill>
                  <a:srgbClr val="374151"/>
                </a:solidFill>
                <a:effectLst/>
                <a:latin typeface="Times New Roman" panose="02020603050405020304" pitchFamily="18" charset="0"/>
                <a:cs typeface="Times New Roman" panose="02020603050405020304" pitchFamily="18" charset="0"/>
              </a:rPr>
              <a:t>columnar storage</a:t>
            </a:r>
            <a:r>
              <a:rPr lang="en-US" sz="1400" b="0" i="0" dirty="0">
                <a:solidFill>
                  <a:srgbClr val="374151"/>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400" dirty="0">
              <a:solidFill>
                <a:srgbClr val="374151"/>
              </a:solidFill>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400" dirty="0">
              <a:highlight>
                <a:srgbClr val="FFFF00"/>
              </a:highligh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C49D467-CEAF-D431-D5FB-17418CC41076}"/>
              </a:ext>
            </a:extLst>
          </p:cNvPr>
          <p:cNvSpPr/>
          <p:nvPr/>
        </p:nvSpPr>
        <p:spPr>
          <a:xfrm>
            <a:off x="3879541" y="6035"/>
            <a:ext cx="4118435"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Amazon Relational Databases</a:t>
            </a:r>
          </a:p>
        </p:txBody>
      </p:sp>
    </p:spTree>
    <p:extLst>
      <p:ext uri="{BB962C8B-B14F-4D97-AF65-F5344CB8AC3E}">
        <p14:creationId xmlns:p14="http://schemas.microsoft.com/office/powerpoint/2010/main" val="212985730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5366</TotalTime>
  <Words>2326</Words>
  <Application>Microsoft Macintosh PowerPoint</Application>
  <PresentationFormat>Widescreen</PresentationFormat>
  <Paragraphs>315</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Söhne</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haarika polukanti</dc:creator>
  <cp:lastModifiedBy>Jagadeesh Kammara</cp:lastModifiedBy>
  <cp:revision>20</cp:revision>
  <dcterms:created xsi:type="dcterms:W3CDTF">2023-10-24T14:38:16Z</dcterms:created>
  <dcterms:modified xsi:type="dcterms:W3CDTF">2023-10-30T20:32:32Z</dcterms:modified>
</cp:coreProperties>
</file>